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79" r:id="rId5"/>
    <p:sldId id="335" r:id="rId6"/>
    <p:sldId id="337" r:id="rId7"/>
    <p:sldId id="338" r:id="rId8"/>
    <p:sldId id="341" r:id="rId9"/>
    <p:sldId id="343" r:id="rId10"/>
    <p:sldId id="344" r:id="rId11"/>
    <p:sldId id="290" r:id="rId12"/>
  </p:sldIdLst>
  <p:sldSz cx="12192000" cy="6858000"/>
  <p:notesSz cx="6889750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7" userDrawn="1">
          <p15:clr>
            <a:srgbClr val="A4A3A4"/>
          </p15:clr>
        </p15:guide>
        <p15:guide id="2" pos="597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FFC0825-D0CD-CB91-A34F-C23039C9B419}" name="Chris Buckley" initials="CB" userId="S::chris.buckley@brands2life.com::ae258bbc-2064-4995-bff2-9c8fc9a60edb" providerId="AD"/>
  <p188:author id="{A9598BB8-8EE7-16C7-CD69-AFCF2A04CEE5}" name="Alenka Ward" initials="AW" userId="S::Alenka.Ward@coopervision.co.uk::3b46e578-b2d6-40b6-b4a9-268488d1b46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9A43"/>
    <a:srgbClr val="6C2196"/>
    <a:srgbClr val="005CAB"/>
    <a:srgbClr val="636466"/>
    <a:srgbClr val="18B6D0"/>
    <a:srgbClr val="FFFFFF"/>
    <a:srgbClr val="F5BB27"/>
    <a:srgbClr val="AC81B9"/>
    <a:srgbClr val="F4E831"/>
    <a:srgbClr val="00B4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4" autoAdjust="0"/>
    <p:restoredTop sz="92579" autoAdjust="0"/>
  </p:normalViewPr>
  <p:slideViewPr>
    <p:cSldViewPr snapToGrid="0" showGuides="1">
      <p:cViewPr varScale="1">
        <p:scale>
          <a:sx n="102" d="100"/>
          <a:sy n="102" d="100"/>
        </p:scale>
        <p:origin x="1086" y="114"/>
      </p:cViewPr>
      <p:guideLst>
        <p:guide orient="horz" pos="867"/>
        <p:guide pos="5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rel Kanters" userId="5f30eb8d-6489-4980-a1b2-aa254ef60f74" providerId="ADAL" clId="{05960296-E0FF-4E7E-80C0-EC14CDBF91DB}"/>
    <pc:docChg chg="custSel delSld modSld">
      <pc:chgData name="Merel Kanters" userId="5f30eb8d-6489-4980-a1b2-aa254ef60f74" providerId="ADAL" clId="{05960296-E0FF-4E7E-80C0-EC14CDBF91DB}" dt="2026-05-26T09:57:12.366" v="36" actId="27636"/>
      <pc:docMkLst>
        <pc:docMk/>
      </pc:docMkLst>
      <pc:sldChg chg="modSp mod">
        <pc:chgData name="Merel Kanters" userId="5f30eb8d-6489-4980-a1b2-aa254ef60f74" providerId="ADAL" clId="{05960296-E0FF-4E7E-80C0-EC14CDBF91DB}" dt="2026-04-13T08:38:06.452" v="33" actId="20577"/>
        <pc:sldMkLst>
          <pc:docMk/>
          <pc:sldMk cId="3821387332" sldId="290"/>
        </pc:sldMkLst>
      </pc:sldChg>
      <pc:sldChg chg="modSp mod">
        <pc:chgData name="Merel Kanters" userId="5f30eb8d-6489-4980-a1b2-aa254ef60f74" providerId="ADAL" clId="{05960296-E0FF-4E7E-80C0-EC14CDBF91DB}" dt="2026-04-13T08:37:15.625" v="1" actId="13926"/>
        <pc:sldMkLst>
          <pc:docMk/>
          <pc:sldMk cId="343952134" sldId="335"/>
        </pc:sldMkLst>
      </pc:sldChg>
      <pc:sldChg chg="modSp mod">
        <pc:chgData name="Merel Kanters" userId="5f30eb8d-6489-4980-a1b2-aa254ef60f74" providerId="ADAL" clId="{05960296-E0FF-4E7E-80C0-EC14CDBF91DB}" dt="2026-05-26T09:57:12.366" v="36" actId="27636"/>
        <pc:sldMkLst>
          <pc:docMk/>
          <pc:sldMk cId="224995774" sldId="337"/>
        </pc:sldMkLst>
        <pc:spChg chg="mod">
          <ac:chgData name="Merel Kanters" userId="5f30eb8d-6489-4980-a1b2-aa254ef60f74" providerId="ADAL" clId="{05960296-E0FF-4E7E-80C0-EC14CDBF91DB}" dt="2026-05-26T09:57:12.366" v="36" actId="27636"/>
          <ac:spMkLst>
            <pc:docMk/>
            <pc:sldMk cId="224995774" sldId="337"/>
            <ac:spMk id="3" creationId="{58B68C06-286A-B134-E4EC-FA24DE00F778}"/>
          </ac:spMkLst>
        </pc:spChg>
      </pc:sldChg>
      <pc:sldChg chg="modSp mod">
        <pc:chgData name="Merel Kanters" userId="5f30eb8d-6489-4980-a1b2-aa254ef60f74" providerId="ADAL" clId="{05960296-E0FF-4E7E-80C0-EC14CDBF91DB}" dt="2026-04-13T08:37:33.733" v="2" actId="13926"/>
        <pc:sldMkLst>
          <pc:docMk/>
          <pc:sldMk cId="2917546084" sldId="338"/>
        </pc:sldMkLst>
      </pc:sldChg>
      <pc:sldChg chg="del">
        <pc:chgData name="Merel Kanters" userId="5f30eb8d-6489-4980-a1b2-aa254ef60f74" providerId="ADAL" clId="{05960296-E0FF-4E7E-80C0-EC14CDBF91DB}" dt="2026-05-26T09:57:05.708" v="34" actId="47"/>
        <pc:sldMkLst>
          <pc:docMk/>
          <pc:sldMk cId="2057911733" sldId="340"/>
        </pc:sldMkLst>
      </pc:sldChg>
      <pc:sldChg chg="del">
        <pc:chgData name="Merel Kanters" userId="5f30eb8d-6489-4980-a1b2-aa254ef60f74" providerId="ADAL" clId="{05960296-E0FF-4E7E-80C0-EC14CDBF91DB}" dt="2026-05-26T09:57:05.708" v="34" actId="47"/>
        <pc:sldMkLst>
          <pc:docMk/>
          <pc:sldMk cId="3980894772" sldId="342"/>
        </pc:sldMkLst>
      </pc:sldChg>
    </pc:docChg>
  </pc:docChgLst>
  <pc:docChgLst>
    <pc:chgData name="Pieter Bas Kampmeinert" userId="S::pkampmeinert@coopervision.nl::3e218570-65b6-4d60-b687-6e273a737efa" providerId="AD" clId="Web-{BFD81A2C-645A-DA27-5076-F39D054F559D}"/>
    <pc:docChg chg="modSld">
      <pc:chgData name="Pieter Bas Kampmeinert" userId="S::pkampmeinert@coopervision.nl::3e218570-65b6-4d60-b687-6e273a737efa" providerId="AD" clId="Web-{BFD81A2C-645A-DA27-5076-F39D054F559D}" dt="2026-03-27T10:30:02.931" v="72" actId="20577"/>
      <pc:docMkLst>
        <pc:docMk/>
      </pc:docMkLst>
      <pc:sldChg chg="modSp">
        <pc:chgData name="Pieter Bas Kampmeinert" userId="S::pkampmeinert@coopervision.nl::3e218570-65b6-4d60-b687-6e273a737efa" providerId="AD" clId="Web-{BFD81A2C-645A-DA27-5076-F39D054F559D}" dt="2026-03-27T10:27:10.238" v="38" actId="20577"/>
        <pc:sldMkLst>
          <pc:docMk/>
          <pc:sldMk cId="343952134" sldId="335"/>
        </pc:sldMkLst>
      </pc:sldChg>
      <pc:sldChg chg="modSp">
        <pc:chgData name="Pieter Bas Kampmeinert" userId="S::pkampmeinert@coopervision.nl::3e218570-65b6-4d60-b687-6e273a737efa" providerId="AD" clId="Web-{BFD81A2C-645A-DA27-5076-F39D054F559D}" dt="2026-03-27T10:28:31.022" v="58" actId="20577"/>
        <pc:sldMkLst>
          <pc:docMk/>
          <pc:sldMk cId="2917546084" sldId="338"/>
        </pc:sldMkLst>
      </pc:sldChg>
      <pc:sldChg chg="modSp">
        <pc:chgData name="Pieter Bas Kampmeinert" userId="S::pkampmeinert@coopervision.nl::3e218570-65b6-4d60-b687-6e273a737efa" providerId="AD" clId="Web-{BFD81A2C-645A-DA27-5076-F39D054F559D}" dt="2026-03-27T10:29:31.258" v="69" actId="20577"/>
        <pc:sldMkLst>
          <pc:docMk/>
          <pc:sldMk cId="2057911733" sldId="340"/>
        </pc:sldMkLst>
      </pc:sldChg>
      <pc:sldChg chg="modSp">
        <pc:chgData name="Pieter Bas Kampmeinert" userId="S::pkampmeinert@coopervision.nl::3e218570-65b6-4d60-b687-6e273a737efa" providerId="AD" clId="Web-{BFD81A2C-645A-DA27-5076-F39D054F559D}" dt="2026-03-27T10:28:59.992" v="66" actId="20577"/>
        <pc:sldMkLst>
          <pc:docMk/>
          <pc:sldMk cId="2209544272" sldId="341"/>
        </pc:sldMkLst>
      </pc:sldChg>
      <pc:sldChg chg="modSp">
        <pc:chgData name="Pieter Bas Kampmeinert" userId="S::pkampmeinert@coopervision.nl::3e218570-65b6-4d60-b687-6e273a737efa" providerId="AD" clId="Web-{BFD81A2C-645A-DA27-5076-F39D054F559D}" dt="2026-03-27T10:30:02.931" v="72" actId="20577"/>
        <pc:sldMkLst>
          <pc:docMk/>
          <pc:sldMk cId="3980894772" sldId="342"/>
        </pc:sldMkLst>
      </pc:sldChg>
    </pc:docChg>
  </pc:docChgLst>
  <pc:docChgLst>
    <pc:chgData name="Anita de Zeeuw" userId="S::anita.dezeeuw@coopervision.nl::b24c8fcd-9985-43ee-a45c-6afb3fae6786" providerId="AD" clId="Web-{5238278D-8DA7-E31E-284B-B3160E073DA7}"/>
    <pc:docChg chg="modSld">
      <pc:chgData name="Anita de Zeeuw" userId="S::anita.dezeeuw@coopervision.nl::b24c8fcd-9985-43ee-a45c-6afb3fae6786" providerId="AD" clId="Web-{5238278D-8DA7-E31E-284B-B3160E073DA7}" dt="2026-04-17T06:37:25.772" v="8" actId="14100"/>
      <pc:docMkLst>
        <pc:docMk/>
      </pc:docMkLst>
      <pc:sldChg chg="modSp">
        <pc:chgData name="Anita de Zeeuw" userId="S::anita.dezeeuw@coopervision.nl::b24c8fcd-9985-43ee-a45c-6afb3fae6786" providerId="AD" clId="Web-{5238278D-8DA7-E31E-284B-B3160E073DA7}" dt="2026-04-17T06:37:25.772" v="8" actId="14100"/>
        <pc:sldMkLst>
          <pc:docMk/>
          <pc:sldMk cId="2209544272" sldId="341"/>
        </pc:sldMkLst>
      </pc:sldChg>
    </pc:docChg>
  </pc:docChgLst>
  <pc:docChgLst>
    <pc:chgData name="Anita de Zeeuw" userId="S::anita.dezeeuw@coopervision.nl::b24c8fcd-9985-43ee-a45c-6afb3fae6786" providerId="AD" clId="Web-{2ADCF1EE-F64E-18AA-90B5-FBB2091AFA43}"/>
    <pc:docChg chg="modSld">
      <pc:chgData name="Anita de Zeeuw" userId="S::anita.dezeeuw@coopervision.nl::b24c8fcd-9985-43ee-a45c-6afb3fae6786" providerId="AD" clId="Web-{2ADCF1EE-F64E-18AA-90B5-FBB2091AFA43}" dt="2026-04-17T06:46:38.061" v="12" actId="1076"/>
      <pc:docMkLst>
        <pc:docMk/>
      </pc:docMkLst>
      <pc:sldChg chg="modSp">
        <pc:chgData name="Anita de Zeeuw" userId="S::anita.dezeeuw@coopervision.nl::b24c8fcd-9985-43ee-a45c-6afb3fae6786" providerId="AD" clId="Web-{2ADCF1EE-F64E-18AA-90B5-FBB2091AFA43}" dt="2026-04-17T06:46:38.061" v="12" actId="1076"/>
        <pc:sldMkLst>
          <pc:docMk/>
          <pc:sldMk cId="2209544272" sldId="34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558" cy="502676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8" y="0"/>
            <a:ext cx="2985558" cy="502676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r">
              <a:defRPr sz="1200"/>
            </a:lvl1pPr>
          </a:lstStyle>
          <a:p>
            <a:fld id="{308227D4-34DE-40C2-BAA6-31653771E114}" type="datetimeFigureOut">
              <a:rPr lang="en-GB" smtClean="0"/>
              <a:t>26/05/2026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0950"/>
            <a:ext cx="6013450" cy="3382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38" tIns="46369" rIns="92738" bIns="4636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6" y="4821506"/>
            <a:ext cx="5511800" cy="3944868"/>
          </a:xfrm>
          <a:prstGeom prst="rect">
            <a:avLst/>
          </a:prstGeom>
        </p:spPr>
        <p:txBody>
          <a:bodyPr vert="horz" lIns="92738" tIns="46369" rIns="92738" bIns="46369" rtlCol="0"/>
          <a:lstStyle/>
          <a:p>
            <a:pPr lvl="0"/>
            <a:r>
              <a:rPr lang="en-US"/>
              <a:t>Klik om de hoofdtekststijlen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Vierde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6040"/>
            <a:ext cx="2985558" cy="502675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8" y="9516040"/>
            <a:ext cx="2985558" cy="502675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r">
              <a:defRPr sz="1200"/>
            </a:lvl1pPr>
          </a:lstStyle>
          <a:p>
            <a:fld id="{05CF7958-42AF-4F3C-907C-0F2AD5B08C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7327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and a child holding a kite&#10;&#10;AI-generated content may be incorrect.">
            <a:extLst>
              <a:ext uri="{FF2B5EF4-FFF2-40B4-BE49-F238E27FC236}">
                <a16:creationId xmlns:a16="http://schemas.microsoft.com/office/drawing/2014/main" id="{1FFBA8A4-D7D6-A64B-F525-53BE577C93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030" y="885672"/>
            <a:ext cx="6166204" cy="56677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9B2CFE-4AC3-BC29-04F4-8CC8AE10996A}"/>
              </a:ext>
            </a:extLst>
          </p:cNvPr>
          <p:cNvSpPr/>
          <p:nvPr userDrawn="1"/>
        </p:nvSpPr>
        <p:spPr>
          <a:xfrm>
            <a:off x="10459419" y="2517"/>
            <a:ext cx="1466850" cy="1305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ED4105B1-4ACA-14FC-0A3F-B4E683FEAF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401" y="342373"/>
            <a:ext cx="1164483" cy="61863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CC6DE3E-6C9E-33B0-F5D7-58F0CCC9716A}"/>
              </a:ext>
            </a:extLst>
          </p:cNvPr>
          <p:cNvSpPr/>
          <p:nvPr userDrawn="1"/>
        </p:nvSpPr>
        <p:spPr>
          <a:xfrm>
            <a:off x="0" y="1"/>
            <a:ext cx="6096000" cy="6871448"/>
          </a:xfrm>
          <a:prstGeom prst="rect">
            <a:avLst/>
          </a:prstGeom>
          <a:gradFill flip="none" rotWithShape="1">
            <a:gsLst>
              <a:gs pos="100000">
                <a:srgbClr val="6C2196"/>
              </a:gs>
              <a:gs pos="0">
                <a:srgbClr val="005CA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F5CC00-203C-813E-91E7-F1E9E292505A}"/>
              </a:ext>
            </a:extLst>
          </p:cNvPr>
          <p:cNvSpPr/>
          <p:nvPr userDrawn="1"/>
        </p:nvSpPr>
        <p:spPr>
          <a:xfrm>
            <a:off x="10459419" y="5255927"/>
            <a:ext cx="1466850" cy="1592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4A87E7-C13C-5104-31E7-2E0E24A8A4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639709" y="5564203"/>
            <a:ext cx="1126883" cy="100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33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91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and a child holding a kite&#10;&#10;AI-generated content may be incorrect.">
            <a:extLst>
              <a:ext uri="{FF2B5EF4-FFF2-40B4-BE49-F238E27FC236}">
                <a16:creationId xmlns:a16="http://schemas.microsoft.com/office/drawing/2014/main" id="{B5E39346-2E68-986D-E23F-19FF6B5A45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030" y="885672"/>
            <a:ext cx="6166204" cy="566776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E901E9E-5019-4146-9EFB-2A44682367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4582" y="2860519"/>
            <a:ext cx="4424039" cy="819042"/>
          </a:xfrm>
        </p:spPr>
        <p:txBody>
          <a:bodyPr>
            <a:normAutofit/>
          </a:bodyPr>
          <a:lstStyle>
            <a:lvl1pPr marL="0" indent="0" algn="ctr">
              <a:buNone/>
              <a:defRPr sz="2500" b="1">
                <a:solidFill>
                  <a:srgbClr val="005CA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info goes here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4CF949-CAA4-4867-3360-EA4D4DD5634A}"/>
              </a:ext>
            </a:extLst>
          </p:cNvPr>
          <p:cNvSpPr/>
          <p:nvPr userDrawn="1"/>
        </p:nvSpPr>
        <p:spPr>
          <a:xfrm>
            <a:off x="10459419" y="2517"/>
            <a:ext cx="1466850" cy="1305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1190F9B5-3CAE-D6D6-B568-D22527302D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401" y="342373"/>
            <a:ext cx="1164483" cy="61863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736A2A9-0F9B-3862-7A1D-789FB6CE7054}"/>
              </a:ext>
            </a:extLst>
          </p:cNvPr>
          <p:cNvSpPr/>
          <p:nvPr userDrawn="1"/>
        </p:nvSpPr>
        <p:spPr>
          <a:xfrm>
            <a:off x="10459419" y="5247301"/>
            <a:ext cx="1466850" cy="1592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67351E-55BC-5300-367D-821B1B6FEDC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639709" y="5564203"/>
            <a:ext cx="1126883" cy="100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46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91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5453BEA0-99AA-1FA2-58A6-592E67BD03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400" y="6172227"/>
            <a:ext cx="975119" cy="5180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4FC2FE-96C0-473C-BACE-850DDA5A8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910"/>
            <a:ext cx="9877148" cy="1325563"/>
          </a:xfrm>
        </p:spPr>
        <p:txBody>
          <a:bodyPr/>
          <a:lstStyle>
            <a:lvl1pPr>
              <a:defRPr b="1">
                <a:solidFill>
                  <a:srgbClr val="005CA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F560A-024C-4C24-AF7D-26A94A89F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906"/>
            <a:ext cx="10515600" cy="4351338"/>
          </a:xfrm>
        </p:spPr>
        <p:txBody>
          <a:bodyPr/>
          <a:lstStyle>
            <a:lvl1pPr>
              <a:buClr>
                <a:srgbClr val="6C2196"/>
              </a:buClr>
              <a:defRPr/>
            </a:lvl1pPr>
            <a:lvl2pPr>
              <a:buClr>
                <a:srgbClr val="6C2196"/>
              </a:buClr>
              <a:defRPr/>
            </a:lvl2pPr>
            <a:lvl3pPr>
              <a:buClr>
                <a:srgbClr val="6C2196"/>
              </a:buClr>
              <a:defRPr/>
            </a:lvl3pPr>
            <a:lvl4pPr>
              <a:buClr>
                <a:srgbClr val="6C2196"/>
              </a:buClr>
              <a:defRPr/>
            </a:lvl4pPr>
            <a:lvl5pPr>
              <a:buClr>
                <a:srgbClr val="6C2196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4FBFCE-E1F1-4263-A5E6-A0CAAC12362D}"/>
              </a:ext>
            </a:extLst>
          </p:cNvPr>
          <p:cNvSpPr/>
          <p:nvPr userDrawn="1"/>
        </p:nvSpPr>
        <p:spPr>
          <a:xfrm>
            <a:off x="0" y="5965677"/>
            <a:ext cx="12192000" cy="18000"/>
          </a:xfrm>
          <a:prstGeom prst="rect">
            <a:avLst/>
          </a:prstGeom>
          <a:gradFill>
            <a:gsLst>
              <a:gs pos="0">
                <a:srgbClr val="6C2196"/>
              </a:gs>
              <a:gs pos="100000">
                <a:srgbClr val="005CAB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Content Placeholder 4" descr="A black and white logo&#10;&#10;AI-generated content may be incorrect.">
            <a:extLst>
              <a:ext uri="{FF2B5EF4-FFF2-40B4-BE49-F238E27FC236}">
                <a16:creationId xmlns:a16="http://schemas.microsoft.com/office/drawing/2014/main" id="{09C5D20C-3D9B-4FD1-FF14-52879325C6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26" y="6168572"/>
            <a:ext cx="2132876" cy="48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81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7" userDrawn="1">
          <p15:clr>
            <a:srgbClr val="FBAE40"/>
          </p15:clr>
        </p15:guide>
        <p15:guide id="2" pos="59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E5EF1-FC68-4A91-A195-A586A584E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Klik om de basistitelsjabloon te bewerken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6222D8-C9B5-434A-8065-1E080A4AC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Klik om de hoofdtekststijlen te bewerken</a:t>
            </a:r>
          </a:p>
          <a:p>
            <a:pPr lvl="1"/>
            <a:r>
              <a:rPr lang="en-US" dirty="0"/>
              <a:t>Tweede niveau</a:t>
            </a:r>
          </a:p>
          <a:p>
            <a:pPr lvl="2"/>
            <a:r>
              <a:rPr lang="en-US" dirty="0"/>
              <a:t>Vierde niveau</a:t>
            </a:r>
          </a:p>
          <a:p>
            <a:pPr lvl="3"/>
            <a:r>
              <a:rPr lang="en-US" dirty="0"/>
              <a:t>Vierde niveau</a:t>
            </a:r>
          </a:p>
          <a:p>
            <a:pPr lvl="4"/>
            <a:r>
              <a:rPr lang="en-US" dirty="0"/>
              <a:t>Vijfde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556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www.coopervisiondam.com/portals/ms7ovzlf/CustomerProductCommunicationsPortal#be7a7666-fd92-4b4b-899b-6979bc823722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opervisiondam.com/portals/ms7ovzlf/CustomerProductCommunicationsPortal#be7a7666-fd92-4b4b-899b-6979bc823722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BB63648-22E5-FCC8-32AB-1D0EF614D371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44582" y="4751279"/>
            <a:ext cx="4424039" cy="819042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 maart 2026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10B8085D-BC93-1B8B-DBAF-165C31E13C6E}"/>
              </a:ext>
            </a:extLst>
          </p:cNvPr>
          <p:cNvSpPr txBox="1">
            <a:spLocks/>
          </p:cNvSpPr>
          <p:nvPr/>
        </p:nvSpPr>
        <p:spPr>
          <a:xfrm>
            <a:off x="856273" y="1795274"/>
            <a:ext cx="4424363" cy="16337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rgbClr val="005CA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Gebruikershandleiding</a:t>
            </a:r>
          </a:p>
          <a:p>
            <a:r>
              <a:rPr lang="en-US" sz="2800" b="0" dirty="0">
                <a:solidFill>
                  <a:schemeClr val="bg1"/>
                </a:solidFill>
              </a:rPr>
              <a:t>CooperVision-portaal voor productcommunicatie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452096-69E8-D168-0616-C9A94969F0E4}"/>
              </a:ext>
            </a:extLst>
          </p:cNvPr>
          <p:cNvSpPr txBox="1"/>
          <p:nvPr/>
        </p:nvSpPr>
        <p:spPr>
          <a:xfrm>
            <a:off x="188536" y="6438507"/>
            <a:ext cx="23944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Versie ‘F-LR_Approved’ maart 2026</a:t>
            </a:r>
          </a:p>
        </p:txBody>
      </p:sp>
    </p:spTree>
    <p:extLst>
      <p:ext uri="{BB962C8B-B14F-4D97-AF65-F5344CB8AC3E}">
        <p14:creationId xmlns:p14="http://schemas.microsoft.com/office/powerpoint/2010/main" val="1664576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A42E9-2206-FF66-E0E9-1A3894030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AC9AB-10BA-6202-2BEE-29F53E0D0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Doel van het Productcommunicatieportaal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B118D-C31F-46DA-1558-D1CDFC0E2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863"/>
            <a:ext cx="457119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b="1" dirty="0">
                <a:solidFill>
                  <a:srgbClr val="6C2196"/>
                </a:solidFill>
                <a:latin typeface="Arial"/>
                <a:cs typeface="Arial"/>
              </a:rPr>
              <a:t>Door de </a:t>
            </a:r>
            <a:r>
              <a:rPr lang="en-GB" b="1" dirty="0" err="1">
                <a:solidFill>
                  <a:srgbClr val="6C2196"/>
                </a:solidFill>
                <a:latin typeface="Arial"/>
                <a:cs typeface="Arial"/>
              </a:rPr>
              <a:t>veranderende</a:t>
            </a:r>
            <a:r>
              <a:rPr lang="en-GB" b="1" dirty="0">
                <a:solidFill>
                  <a:srgbClr val="6C2196"/>
                </a:solidFill>
                <a:latin typeface="Arial"/>
                <a:cs typeface="Arial"/>
              </a:rPr>
              <a:t> </a:t>
            </a:r>
            <a:r>
              <a:rPr lang="en-GB" b="1" dirty="0" err="1">
                <a:solidFill>
                  <a:srgbClr val="6C2196"/>
                </a:solidFill>
                <a:latin typeface="Arial"/>
                <a:cs typeface="Arial"/>
              </a:rPr>
              <a:t>regelgeving</a:t>
            </a:r>
            <a:r>
              <a:rPr lang="en-GB" b="1" dirty="0">
                <a:solidFill>
                  <a:srgbClr val="6C2196"/>
                </a:solidFill>
                <a:latin typeface="Arial"/>
                <a:cs typeface="Arial"/>
              </a:rPr>
              <a:t> is het </a:t>
            </a:r>
            <a:r>
              <a:rPr lang="en-GB" b="1" dirty="0" err="1">
                <a:solidFill>
                  <a:srgbClr val="6C2196"/>
                </a:solidFill>
                <a:latin typeface="Arial"/>
                <a:cs typeface="Arial"/>
              </a:rPr>
              <a:t>belangrijker</a:t>
            </a:r>
            <a:r>
              <a:rPr lang="en-GB" b="1" dirty="0">
                <a:solidFill>
                  <a:srgbClr val="6C2196"/>
                </a:solidFill>
                <a:latin typeface="Arial"/>
                <a:cs typeface="Arial"/>
              </a:rPr>
              <a:t> dan </a:t>
            </a:r>
            <a:r>
              <a:rPr lang="en-GB" b="1" dirty="0" err="1">
                <a:solidFill>
                  <a:srgbClr val="6C2196"/>
                </a:solidFill>
                <a:latin typeface="Arial"/>
                <a:cs typeface="Arial"/>
              </a:rPr>
              <a:t>ooit</a:t>
            </a:r>
            <a:r>
              <a:rPr lang="en-GB" b="1" dirty="0">
                <a:solidFill>
                  <a:srgbClr val="6C2196"/>
                </a:solidFill>
                <a:latin typeface="Arial"/>
                <a:cs typeface="Arial"/>
              </a:rPr>
              <a:t> om merk- </a:t>
            </a:r>
            <a:r>
              <a:rPr lang="en-GB" b="1" dirty="0" err="1">
                <a:solidFill>
                  <a:srgbClr val="6C2196"/>
                </a:solidFill>
                <a:latin typeface="Arial"/>
                <a:cs typeface="Arial"/>
              </a:rPr>
              <a:t>en</a:t>
            </a:r>
            <a:r>
              <a:rPr lang="en-GB" b="1" dirty="0">
                <a:solidFill>
                  <a:srgbClr val="6C2196"/>
                </a:solidFill>
                <a:latin typeface="Arial"/>
                <a:cs typeface="Arial"/>
              </a:rPr>
              <a:t> </a:t>
            </a:r>
            <a:r>
              <a:rPr lang="en-GB" b="1" dirty="0" err="1">
                <a:solidFill>
                  <a:srgbClr val="6C2196"/>
                </a:solidFill>
                <a:latin typeface="Arial"/>
                <a:cs typeface="Arial"/>
              </a:rPr>
              <a:t>productteksten</a:t>
            </a:r>
            <a:r>
              <a:rPr lang="en-GB" b="1" dirty="0">
                <a:solidFill>
                  <a:srgbClr val="6C2196"/>
                </a:solidFill>
                <a:latin typeface="Arial"/>
                <a:cs typeface="Arial"/>
              </a:rPr>
              <a:t> </a:t>
            </a:r>
            <a:r>
              <a:rPr lang="en-GB" b="1" dirty="0" err="1">
                <a:solidFill>
                  <a:srgbClr val="6C2196"/>
                </a:solidFill>
                <a:latin typeface="Arial"/>
                <a:cs typeface="Arial"/>
              </a:rPr>
              <a:t>duidelijk</a:t>
            </a:r>
            <a:r>
              <a:rPr lang="en-GB" b="1" dirty="0">
                <a:solidFill>
                  <a:srgbClr val="6C2196"/>
                </a:solidFill>
                <a:latin typeface="Arial"/>
                <a:cs typeface="Arial"/>
              </a:rPr>
              <a:t>, consistent </a:t>
            </a:r>
            <a:r>
              <a:rPr lang="en-GB" b="1" dirty="0" err="1">
                <a:solidFill>
                  <a:srgbClr val="6C2196"/>
                </a:solidFill>
                <a:latin typeface="Arial"/>
                <a:cs typeface="Arial"/>
              </a:rPr>
              <a:t>en</a:t>
            </a:r>
            <a:r>
              <a:rPr lang="en-GB" b="1" dirty="0">
                <a:solidFill>
                  <a:srgbClr val="6C2196"/>
                </a:solidFill>
                <a:latin typeface="Arial"/>
                <a:cs typeface="Arial"/>
              </a:rPr>
              <a:t> </a:t>
            </a:r>
            <a:r>
              <a:rPr lang="en-GB" b="1" dirty="0" err="1">
                <a:solidFill>
                  <a:srgbClr val="6C2196"/>
                </a:solidFill>
                <a:latin typeface="Arial"/>
                <a:cs typeface="Arial"/>
              </a:rPr>
              <a:t>juist</a:t>
            </a:r>
            <a:r>
              <a:rPr lang="en-GB" b="1" dirty="0">
                <a:solidFill>
                  <a:srgbClr val="6C2196"/>
                </a:solidFill>
                <a:latin typeface="Arial"/>
                <a:cs typeface="Arial"/>
              </a:rPr>
              <a:t> </a:t>
            </a:r>
            <a:r>
              <a:rPr lang="en-GB" b="1" dirty="0" err="1">
                <a:solidFill>
                  <a:srgbClr val="6C2196"/>
                </a:solidFill>
                <a:latin typeface="Arial"/>
                <a:cs typeface="Arial"/>
              </a:rPr>
              <a:t>zijn</a:t>
            </a:r>
            <a:r>
              <a:rPr lang="en-GB" b="1" dirty="0">
                <a:solidFill>
                  <a:srgbClr val="6C2196"/>
                </a:solidFill>
                <a:latin typeface="Arial"/>
                <a:cs typeface="Arial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GB" dirty="0" err="1">
                <a:solidFill>
                  <a:srgbClr val="005CAB"/>
                </a:solidFill>
                <a:latin typeface="Arial"/>
                <a:cs typeface="Arial"/>
              </a:rPr>
              <a:t>Duidelijke</a:t>
            </a:r>
            <a:r>
              <a:rPr lang="en-GB" dirty="0">
                <a:solidFill>
                  <a:srgbClr val="005CAB"/>
                </a:solidFill>
                <a:latin typeface="Arial"/>
                <a:cs typeface="Arial"/>
              </a:rPr>
              <a:t>, </a:t>
            </a:r>
            <a:r>
              <a:rPr lang="en-GB" dirty="0" err="1">
                <a:solidFill>
                  <a:srgbClr val="005CAB"/>
                </a:solidFill>
                <a:latin typeface="Arial"/>
                <a:cs typeface="Arial"/>
              </a:rPr>
              <a:t>correcte</a:t>
            </a:r>
            <a:r>
              <a:rPr lang="en-GB" dirty="0">
                <a:solidFill>
                  <a:srgbClr val="005CAB"/>
                </a:solidFill>
                <a:latin typeface="Arial"/>
                <a:cs typeface="Arial"/>
              </a:rPr>
              <a:t> </a:t>
            </a:r>
            <a:r>
              <a:rPr lang="en-GB" dirty="0" err="1">
                <a:solidFill>
                  <a:srgbClr val="005CAB"/>
                </a:solidFill>
                <a:latin typeface="Arial"/>
                <a:cs typeface="Arial"/>
              </a:rPr>
              <a:t>productinformatie</a:t>
            </a:r>
            <a:r>
              <a:rPr lang="en-GB" dirty="0">
                <a:solidFill>
                  <a:srgbClr val="005CAB"/>
                </a:solidFill>
                <a:latin typeface="Arial"/>
                <a:cs typeface="Arial"/>
              </a:rPr>
              <a:t> is </a:t>
            </a:r>
            <a:r>
              <a:rPr lang="en-GB" dirty="0" err="1">
                <a:solidFill>
                  <a:srgbClr val="005CAB"/>
                </a:solidFill>
                <a:latin typeface="Arial"/>
                <a:cs typeface="Arial"/>
              </a:rPr>
              <a:t>essentieel</a:t>
            </a:r>
            <a:r>
              <a:rPr lang="en-GB" dirty="0">
                <a:solidFill>
                  <a:srgbClr val="005CAB"/>
                </a:solidFill>
                <a:latin typeface="Arial"/>
                <a:cs typeface="Arial"/>
              </a:rPr>
              <a:t> voor het </a:t>
            </a:r>
            <a:r>
              <a:rPr lang="en-GB" dirty="0" err="1">
                <a:solidFill>
                  <a:srgbClr val="005CAB"/>
                </a:solidFill>
                <a:latin typeface="Arial"/>
                <a:cs typeface="Arial"/>
              </a:rPr>
              <a:t>promoten</a:t>
            </a:r>
            <a:r>
              <a:rPr lang="en-GB" dirty="0">
                <a:solidFill>
                  <a:srgbClr val="005CAB"/>
                </a:solidFill>
                <a:latin typeface="Arial"/>
                <a:cs typeface="Arial"/>
              </a:rPr>
              <a:t> van </a:t>
            </a:r>
            <a:r>
              <a:rPr lang="en-GB" dirty="0" err="1">
                <a:solidFill>
                  <a:srgbClr val="005CAB"/>
                </a:solidFill>
                <a:latin typeface="Arial"/>
                <a:cs typeface="Arial"/>
              </a:rPr>
              <a:t>merken</a:t>
            </a:r>
            <a:r>
              <a:rPr lang="en-GB" dirty="0">
                <a:solidFill>
                  <a:srgbClr val="005CAB"/>
                </a:solidFill>
                <a:latin typeface="Arial"/>
                <a:cs typeface="Arial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GB" dirty="0">
                <a:solidFill>
                  <a:srgbClr val="005CAB"/>
                </a:solidFill>
                <a:latin typeface="Arial"/>
                <a:cs typeface="Arial"/>
              </a:rPr>
              <a:t>De </a:t>
            </a:r>
            <a:r>
              <a:rPr lang="en-GB" dirty="0" err="1">
                <a:solidFill>
                  <a:srgbClr val="005CAB"/>
                </a:solidFill>
                <a:latin typeface="Arial"/>
                <a:cs typeface="Arial"/>
              </a:rPr>
              <a:t>verwachtingen</a:t>
            </a:r>
            <a:r>
              <a:rPr lang="en-GB" dirty="0">
                <a:solidFill>
                  <a:srgbClr val="005CAB"/>
                </a:solidFill>
                <a:latin typeface="Arial"/>
                <a:cs typeface="Arial"/>
              </a:rPr>
              <a:t> van </a:t>
            </a:r>
            <a:r>
              <a:rPr lang="en-GB" dirty="0" err="1">
                <a:solidFill>
                  <a:srgbClr val="005CAB"/>
                </a:solidFill>
                <a:latin typeface="Arial"/>
                <a:cs typeface="Arial"/>
              </a:rPr>
              <a:t>regelgevers</a:t>
            </a:r>
            <a:r>
              <a:rPr lang="en-GB" dirty="0">
                <a:solidFill>
                  <a:srgbClr val="005CAB"/>
                </a:solidFill>
                <a:latin typeface="Arial"/>
                <a:cs typeface="Arial"/>
              </a:rPr>
              <a:t> ten </a:t>
            </a:r>
            <a:r>
              <a:rPr lang="en-GB" dirty="0" err="1">
                <a:solidFill>
                  <a:srgbClr val="005CAB"/>
                </a:solidFill>
                <a:latin typeface="Arial"/>
                <a:cs typeface="Arial"/>
              </a:rPr>
              <a:t>aanzien</a:t>
            </a:r>
            <a:r>
              <a:rPr lang="en-GB" dirty="0">
                <a:solidFill>
                  <a:srgbClr val="005CAB"/>
                </a:solidFill>
                <a:latin typeface="Arial"/>
                <a:cs typeface="Arial"/>
              </a:rPr>
              <a:t> van </a:t>
            </a:r>
            <a:r>
              <a:rPr lang="en-GB" dirty="0" err="1">
                <a:solidFill>
                  <a:srgbClr val="005CAB"/>
                </a:solidFill>
                <a:latin typeface="Arial"/>
                <a:cs typeface="Arial"/>
              </a:rPr>
              <a:t>marketingmateriaal</a:t>
            </a:r>
            <a:r>
              <a:rPr lang="en-GB" dirty="0">
                <a:solidFill>
                  <a:srgbClr val="005CAB"/>
                </a:solidFill>
                <a:latin typeface="Arial"/>
                <a:cs typeface="Arial"/>
              </a:rPr>
              <a:t> </a:t>
            </a:r>
            <a:r>
              <a:rPr lang="en-GB" dirty="0" err="1">
                <a:solidFill>
                  <a:srgbClr val="005CAB"/>
                </a:solidFill>
                <a:latin typeface="Arial"/>
                <a:cs typeface="Arial"/>
              </a:rPr>
              <a:t>blijven</a:t>
            </a:r>
            <a:r>
              <a:rPr lang="en-GB" dirty="0">
                <a:solidFill>
                  <a:srgbClr val="005CAB"/>
                </a:solidFill>
                <a:latin typeface="Arial"/>
                <a:cs typeface="Arial"/>
              </a:rPr>
              <a:t> </a:t>
            </a:r>
            <a:r>
              <a:rPr lang="en-GB" dirty="0" err="1">
                <a:solidFill>
                  <a:srgbClr val="005CAB"/>
                </a:solidFill>
                <a:latin typeface="Arial"/>
                <a:cs typeface="Arial"/>
              </a:rPr>
              <a:t>veranderen</a:t>
            </a:r>
            <a:r>
              <a:rPr lang="en-GB" dirty="0">
                <a:solidFill>
                  <a:srgbClr val="005CAB"/>
                </a:solidFill>
                <a:latin typeface="Arial"/>
                <a:cs typeface="Arial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GB" dirty="0" err="1">
                <a:solidFill>
                  <a:srgbClr val="005CAB"/>
                </a:solidFill>
                <a:latin typeface="Arial"/>
                <a:cs typeface="Arial"/>
              </a:rPr>
              <a:t>Klanten</a:t>
            </a:r>
            <a:r>
              <a:rPr lang="en-GB" dirty="0">
                <a:solidFill>
                  <a:srgbClr val="005CAB"/>
                </a:solidFill>
                <a:latin typeface="Arial"/>
                <a:cs typeface="Arial"/>
              </a:rPr>
              <a:t> </a:t>
            </a:r>
            <a:r>
              <a:rPr lang="en-GB" dirty="0" err="1">
                <a:solidFill>
                  <a:srgbClr val="005CAB"/>
                </a:solidFill>
                <a:latin typeface="Arial"/>
                <a:cs typeface="Arial"/>
              </a:rPr>
              <a:t>moeten</a:t>
            </a:r>
            <a:r>
              <a:rPr lang="en-GB" dirty="0">
                <a:solidFill>
                  <a:srgbClr val="005CAB"/>
                </a:solidFill>
                <a:latin typeface="Arial"/>
                <a:cs typeface="Arial"/>
              </a:rPr>
              <a:t> </a:t>
            </a:r>
            <a:r>
              <a:rPr lang="en-GB" dirty="0" err="1">
                <a:solidFill>
                  <a:srgbClr val="005CAB"/>
                </a:solidFill>
                <a:latin typeface="Arial"/>
                <a:cs typeface="Arial"/>
              </a:rPr>
              <a:t>eenvoudig</a:t>
            </a:r>
            <a:r>
              <a:rPr lang="en-GB" dirty="0">
                <a:solidFill>
                  <a:srgbClr val="005CAB"/>
                </a:solidFill>
                <a:latin typeface="Arial"/>
                <a:cs typeface="Arial"/>
              </a:rPr>
              <a:t> </a:t>
            </a:r>
            <a:r>
              <a:rPr lang="en-GB" dirty="0" err="1">
                <a:solidFill>
                  <a:srgbClr val="005CAB"/>
                </a:solidFill>
                <a:latin typeface="Arial"/>
                <a:cs typeface="Arial"/>
              </a:rPr>
              <a:t>en</a:t>
            </a:r>
            <a:r>
              <a:rPr lang="en-GB" dirty="0">
                <a:solidFill>
                  <a:srgbClr val="005CAB"/>
                </a:solidFill>
                <a:latin typeface="Arial"/>
                <a:cs typeface="Arial"/>
              </a:rPr>
              <a:t> </a:t>
            </a:r>
            <a:r>
              <a:rPr lang="en-GB" dirty="0" err="1">
                <a:solidFill>
                  <a:srgbClr val="005CAB"/>
                </a:solidFill>
                <a:latin typeface="Arial"/>
                <a:cs typeface="Arial"/>
              </a:rPr>
              <a:t>snel</a:t>
            </a:r>
            <a:r>
              <a:rPr lang="en-GB" dirty="0">
                <a:solidFill>
                  <a:srgbClr val="005CAB"/>
                </a:solidFill>
                <a:latin typeface="Arial"/>
                <a:cs typeface="Arial"/>
              </a:rPr>
              <a:t> </a:t>
            </a:r>
            <a:r>
              <a:rPr lang="en-GB" dirty="0" err="1">
                <a:solidFill>
                  <a:srgbClr val="005CAB"/>
                </a:solidFill>
                <a:latin typeface="Arial"/>
                <a:cs typeface="Arial"/>
              </a:rPr>
              <a:t>toegang</a:t>
            </a:r>
            <a:r>
              <a:rPr lang="en-GB" dirty="0">
                <a:solidFill>
                  <a:srgbClr val="005CAB"/>
                </a:solidFill>
                <a:latin typeface="Arial"/>
                <a:cs typeface="Arial"/>
              </a:rPr>
              <a:t> </a:t>
            </a:r>
            <a:r>
              <a:rPr lang="en-GB" dirty="0" err="1">
                <a:solidFill>
                  <a:srgbClr val="005CAB"/>
                </a:solidFill>
                <a:latin typeface="Arial"/>
                <a:cs typeface="Arial"/>
              </a:rPr>
              <a:t>hebben</a:t>
            </a:r>
            <a:r>
              <a:rPr lang="en-GB" dirty="0">
                <a:solidFill>
                  <a:srgbClr val="005CAB"/>
                </a:solidFill>
                <a:latin typeface="Arial"/>
                <a:cs typeface="Arial"/>
              </a:rPr>
              <a:t> tot </a:t>
            </a:r>
            <a:r>
              <a:rPr lang="en-GB" dirty="0" err="1">
                <a:solidFill>
                  <a:srgbClr val="005CAB"/>
                </a:solidFill>
                <a:latin typeface="Arial"/>
                <a:cs typeface="Arial"/>
              </a:rPr>
              <a:t>goedgekeurde</a:t>
            </a:r>
            <a:r>
              <a:rPr lang="en-GB" dirty="0">
                <a:solidFill>
                  <a:srgbClr val="005CAB"/>
                </a:solidFill>
                <a:latin typeface="Arial"/>
                <a:cs typeface="Arial"/>
              </a:rPr>
              <a:t>, </a:t>
            </a:r>
            <a:r>
              <a:rPr lang="en-GB" dirty="0" err="1">
                <a:solidFill>
                  <a:srgbClr val="005CAB"/>
                </a:solidFill>
                <a:latin typeface="Arial"/>
                <a:cs typeface="Arial"/>
              </a:rPr>
              <a:t>conforme</a:t>
            </a:r>
            <a:r>
              <a:rPr lang="en-GB" dirty="0">
                <a:solidFill>
                  <a:srgbClr val="005CAB"/>
                </a:solidFill>
                <a:latin typeface="Arial"/>
                <a:cs typeface="Arial"/>
              </a:rPr>
              <a:t>  content</a:t>
            </a:r>
            <a:r>
              <a:rPr lang="en-GB" b="1" dirty="0">
                <a:solidFill>
                  <a:srgbClr val="6C2196"/>
                </a:solidFill>
                <a:latin typeface="Arial"/>
                <a:cs typeface="Arial"/>
              </a:rPr>
              <a:t>.</a:t>
            </a:r>
          </a:p>
          <a:p>
            <a:pPr marL="0" indent="0">
              <a:spcBef>
                <a:spcPts val="600"/>
              </a:spcBef>
              <a:buNone/>
            </a:pPr>
            <a:endParaRPr lang="en-GB" b="1" dirty="0">
              <a:solidFill>
                <a:srgbClr val="6C2196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61578BD-E34B-6DF7-E176-5F311852883F}"/>
              </a:ext>
            </a:extLst>
          </p:cNvPr>
          <p:cNvGrpSpPr/>
          <p:nvPr/>
        </p:nvGrpSpPr>
        <p:grpSpPr>
          <a:xfrm>
            <a:off x="6014301" y="1505404"/>
            <a:ext cx="5410986" cy="3847185"/>
            <a:chOff x="6014301" y="1505404"/>
            <a:chExt cx="5410986" cy="384718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24188C9-C3E4-97E9-BECF-F80408411DE9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22" t="46791" r="17202" b="39608"/>
            <a:stretch>
              <a:fillRect/>
            </a:stretch>
          </p:blipFill>
          <p:spPr>
            <a:xfrm flipV="1">
              <a:off x="6014301" y="1505404"/>
              <a:ext cx="5410986" cy="3847185"/>
            </a:xfrm>
            <a:prstGeom prst="rect">
              <a:avLst/>
            </a:prstGeom>
          </p:spPr>
        </p:pic>
        <p:pic>
          <p:nvPicPr>
            <p:cNvPr id="7" name="Picture 6" descr="A computer screen with a website&#10;&#10;AI-generated content may be incorrect.">
              <a:extLst>
                <a:ext uri="{FF2B5EF4-FFF2-40B4-BE49-F238E27FC236}">
                  <a16:creationId xmlns:a16="http://schemas.microsoft.com/office/drawing/2014/main" id="{60C419DD-5240-728D-9390-932B932FF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9775" y="1766656"/>
              <a:ext cx="4371841" cy="3324682"/>
            </a:xfrm>
            <a:prstGeom prst="rect">
              <a:avLst/>
            </a:prstGeom>
          </p:spPr>
        </p:pic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6AC0D92E-CBE0-AF3B-A08A-7803D4C4214C}"/>
              </a:ext>
            </a:extLst>
          </p:cNvPr>
          <p:cNvSpPr/>
          <p:nvPr/>
        </p:nvSpPr>
        <p:spPr>
          <a:xfrm>
            <a:off x="11425287" y="116149"/>
            <a:ext cx="539015" cy="394636"/>
          </a:xfrm>
          <a:prstGeom prst="ellipse">
            <a:avLst/>
          </a:prstGeom>
          <a:solidFill>
            <a:srgbClr val="2D9A4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952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AA5C6-7900-20D4-F0C7-71793F0DF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DDC6E-7C9F-C5AC-ABF2-E70EFC25B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 het Product Communications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68C06-286A-B134-E4EC-FA24DE00F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9218"/>
            <a:ext cx="4789602" cy="4351338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b="1" dirty="0">
                <a:solidFill>
                  <a:srgbClr val="6C2196"/>
                </a:solidFill>
              </a:rPr>
              <a:t>Een nieuw, vrij toegankelijk online portaal waarop de nieuwste goedgekeurde productbeschrijvingen en afbeeldingen van CooperVision worden gedeeld.</a:t>
            </a:r>
          </a:p>
          <a:p>
            <a:pPr>
              <a:spcBef>
                <a:spcPts val="600"/>
              </a:spcBef>
            </a:pPr>
            <a:r>
              <a:rPr lang="en-GB" dirty="0">
                <a:solidFill>
                  <a:srgbClr val="005CAB"/>
                </a:solidFill>
              </a:rPr>
              <a:t>Toegang tot productbeschrijvingen, verpakkingsfoto's en beeldmateriaal.</a:t>
            </a:r>
          </a:p>
          <a:p>
            <a:pPr>
              <a:spcBef>
                <a:spcPts val="600"/>
              </a:spcBef>
            </a:pPr>
            <a:r>
              <a:rPr lang="en-GB" dirty="0">
                <a:solidFill>
                  <a:srgbClr val="005CAB"/>
                </a:solidFill>
              </a:rPr>
              <a:t>Wordt voortdurend bijgewerkt met goedgekeurde inhoud.</a:t>
            </a:r>
          </a:p>
          <a:p>
            <a:pPr>
              <a:spcBef>
                <a:spcPts val="600"/>
              </a:spcBef>
            </a:pPr>
            <a:r>
              <a:rPr lang="en-GB" dirty="0">
                <a:solidFill>
                  <a:srgbClr val="005CAB"/>
                </a:solidFill>
              </a:rPr>
              <a:t>Hiermee kunnen gebruikers hun merkverhaal integreren naast goedgekeurde kernverhalen waarin de productkenmerken en voordelen worden beschreven.</a:t>
            </a:r>
          </a:p>
          <a:p>
            <a:pPr>
              <a:spcBef>
                <a:spcPts val="600"/>
              </a:spcBef>
            </a:pPr>
            <a:r>
              <a:rPr lang="en-GB" dirty="0">
                <a:solidFill>
                  <a:srgbClr val="005CAB"/>
                </a:solidFill>
              </a:rPr>
              <a:t>Geen login vereist voor het portaal.</a:t>
            </a:r>
          </a:p>
          <a:p>
            <a:pPr marL="0" indent="0">
              <a:spcBef>
                <a:spcPts val="600"/>
              </a:spcBef>
              <a:buNone/>
            </a:pPr>
            <a:endParaRPr lang="en-GB" dirty="0">
              <a:solidFill>
                <a:srgbClr val="005CAB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E3E6D7-0D73-F9CD-EB9F-508229E133F0}"/>
              </a:ext>
            </a:extLst>
          </p:cNvPr>
          <p:cNvGrpSpPr/>
          <p:nvPr/>
        </p:nvGrpSpPr>
        <p:grpSpPr>
          <a:xfrm>
            <a:off x="6014301" y="1505404"/>
            <a:ext cx="5410986" cy="3847185"/>
            <a:chOff x="6014301" y="1505404"/>
            <a:chExt cx="5410986" cy="384718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6E2525D-C18A-9A00-7CDA-81A0A38E9608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22" t="46791" r="17202" b="39608"/>
            <a:stretch>
              <a:fillRect/>
            </a:stretch>
          </p:blipFill>
          <p:spPr>
            <a:xfrm flipV="1">
              <a:off x="6014301" y="1505404"/>
              <a:ext cx="5410986" cy="3847185"/>
            </a:xfrm>
            <a:prstGeom prst="rect">
              <a:avLst/>
            </a:prstGeom>
          </p:spPr>
        </p:pic>
        <p:pic>
          <p:nvPicPr>
            <p:cNvPr id="8" name="Picture 7" descr="A computer screen with a website&#10;&#10;AI-generated content may be incorrect.">
              <a:extLst>
                <a:ext uri="{FF2B5EF4-FFF2-40B4-BE49-F238E27FC236}">
                  <a16:creationId xmlns:a16="http://schemas.microsoft.com/office/drawing/2014/main" id="{A5F45368-E450-8ED4-2D8C-FBAA5A57F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9775" y="1766656"/>
              <a:ext cx="4371841" cy="33246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995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FF804-6FBF-8926-C161-3C19F41B1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1F7AB-272B-F77B-7396-6DD5ED8F2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 het productcommunicatieportaal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4B44E-88F4-2967-B051-9416110DE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3752"/>
            <a:ext cx="4968711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b="1" dirty="0" err="1">
                <a:solidFill>
                  <a:srgbClr val="6C2196"/>
                </a:solidFill>
                <a:latin typeface="Arial"/>
                <a:cs typeface="Arial"/>
              </a:rPr>
              <a:t>Handig</a:t>
            </a:r>
          </a:p>
          <a:p>
            <a:pPr>
              <a:spcBef>
                <a:spcPts val="600"/>
              </a:spcBef>
            </a:pPr>
            <a:r>
              <a:rPr lang="en-GB" dirty="0" err="1">
                <a:solidFill>
                  <a:srgbClr val="005CAB"/>
                </a:solidFill>
                <a:latin typeface="Arial"/>
                <a:cs typeface="Arial"/>
              </a:rPr>
              <a:t>Eén</a:t>
            </a:r>
            <a:r>
              <a:rPr lang="en-GB" dirty="0">
                <a:solidFill>
                  <a:srgbClr val="005CAB"/>
                </a:solidFill>
                <a:latin typeface="Arial"/>
                <a:cs typeface="Arial"/>
              </a:rPr>
              <a:t> </a:t>
            </a:r>
            <a:r>
              <a:rPr lang="en-GB" dirty="0" err="1">
                <a:solidFill>
                  <a:srgbClr val="005CAB"/>
                </a:solidFill>
                <a:latin typeface="Arial"/>
                <a:cs typeface="Arial"/>
              </a:rPr>
              <a:t>plek</a:t>
            </a:r>
            <a:r>
              <a:rPr lang="en-GB" dirty="0">
                <a:solidFill>
                  <a:srgbClr val="005CAB"/>
                </a:solidFill>
                <a:latin typeface="Arial"/>
                <a:cs typeface="Arial"/>
              </a:rPr>
              <a:t> </a:t>
            </a:r>
            <a:r>
              <a:rPr lang="en-GB" dirty="0" err="1">
                <a:solidFill>
                  <a:srgbClr val="005CAB"/>
                </a:solidFill>
                <a:latin typeface="Arial"/>
                <a:cs typeface="Arial"/>
              </a:rPr>
              <a:t>voor</a:t>
            </a:r>
            <a:r>
              <a:rPr lang="en-GB" dirty="0">
                <a:solidFill>
                  <a:srgbClr val="005CAB"/>
                </a:solidFill>
                <a:latin typeface="Arial"/>
                <a:cs typeface="Arial"/>
              </a:rPr>
              <a:t> alle </a:t>
            </a:r>
            <a:r>
              <a:rPr lang="en-GB" dirty="0" err="1">
                <a:solidFill>
                  <a:srgbClr val="005CAB"/>
                </a:solidFill>
                <a:latin typeface="Arial"/>
                <a:cs typeface="Arial"/>
              </a:rPr>
              <a:t>teksten</a:t>
            </a:r>
            <a:r>
              <a:rPr lang="en-GB" dirty="0">
                <a:solidFill>
                  <a:srgbClr val="005CAB"/>
                </a:solidFill>
                <a:latin typeface="Arial"/>
                <a:cs typeface="Arial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err="1">
                <a:solidFill>
                  <a:srgbClr val="005CAB"/>
                </a:solidFill>
                <a:latin typeface="Arial"/>
                <a:cs typeface="Arial"/>
              </a:rPr>
              <a:t>Altijd</a:t>
            </a:r>
            <a:r>
              <a:rPr lang="en-GB" dirty="0">
                <a:solidFill>
                  <a:srgbClr val="005CAB"/>
                </a:solidFill>
                <a:latin typeface="Arial"/>
                <a:cs typeface="Arial"/>
              </a:rPr>
              <a:t> </a:t>
            </a:r>
            <a:r>
              <a:rPr lang="en-GB" dirty="0" err="1">
                <a:solidFill>
                  <a:srgbClr val="005CAB"/>
                </a:solidFill>
                <a:latin typeface="Arial"/>
                <a:cs typeface="Arial"/>
              </a:rPr>
              <a:t>beschikbaar</a:t>
            </a:r>
            <a:r>
              <a:rPr lang="en-GB" dirty="0">
                <a:solidFill>
                  <a:srgbClr val="005CAB"/>
                </a:solidFill>
                <a:latin typeface="Arial"/>
                <a:cs typeface="Arial"/>
              </a:rPr>
              <a:t>.</a:t>
            </a:r>
            <a:endParaRPr lang="en-GB" b="1" dirty="0">
              <a:solidFill>
                <a:srgbClr val="6C2196"/>
              </a:solidFill>
              <a:latin typeface="Arial"/>
              <a:cs typeface="Arial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GB" b="1" dirty="0">
                <a:solidFill>
                  <a:srgbClr val="6C2196"/>
                </a:solidFill>
              </a:rPr>
              <a:t>Consistent</a:t>
            </a:r>
          </a:p>
          <a:p>
            <a:pPr>
              <a:spcBef>
                <a:spcPts val="600"/>
              </a:spcBef>
            </a:pPr>
            <a:r>
              <a:rPr lang="en-GB" dirty="0" err="1">
                <a:solidFill>
                  <a:srgbClr val="005CAB"/>
                </a:solidFill>
                <a:latin typeface="Arial"/>
                <a:cs typeface="Arial"/>
              </a:rPr>
              <a:t>Productteksten</a:t>
            </a:r>
            <a:r>
              <a:rPr lang="en-GB" dirty="0">
                <a:solidFill>
                  <a:srgbClr val="005CAB"/>
                </a:solidFill>
                <a:latin typeface="Arial"/>
                <a:cs typeface="Arial"/>
              </a:rPr>
              <a:t> </a:t>
            </a:r>
            <a:r>
              <a:rPr lang="en-GB" dirty="0" err="1">
                <a:solidFill>
                  <a:srgbClr val="005CAB"/>
                </a:solidFill>
                <a:latin typeface="Arial"/>
                <a:cs typeface="Arial"/>
              </a:rPr>
              <a:t>afgestemd</a:t>
            </a:r>
            <a:r>
              <a:rPr lang="en-GB" dirty="0">
                <a:solidFill>
                  <a:srgbClr val="005CAB"/>
                </a:solidFill>
                <a:latin typeface="Arial"/>
                <a:cs typeface="Arial"/>
              </a:rPr>
              <a:t> op de </a:t>
            </a:r>
            <a:r>
              <a:rPr lang="en-GB" dirty="0" err="1">
                <a:solidFill>
                  <a:srgbClr val="005CAB"/>
                </a:solidFill>
                <a:latin typeface="Arial"/>
                <a:cs typeface="Arial"/>
              </a:rPr>
              <a:t>technische</a:t>
            </a:r>
            <a:r>
              <a:rPr lang="en-GB" dirty="0">
                <a:solidFill>
                  <a:srgbClr val="005CAB"/>
                </a:solidFill>
                <a:latin typeface="Arial"/>
                <a:cs typeface="Arial"/>
              </a:rPr>
              <a:t> </a:t>
            </a:r>
            <a:r>
              <a:rPr lang="en-GB" dirty="0" err="1">
                <a:solidFill>
                  <a:srgbClr val="005CAB"/>
                </a:solidFill>
                <a:latin typeface="Arial"/>
                <a:cs typeface="Arial"/>
              </a:rPr>
              <a:t>documentatie</a:t>
            </a:r>
            <a:r>
              <a:rPr lang="en-GB" dirty="0">
                <a:solidFill>
                  <a:srgbClr val="005CAB"/>
                </a:solidFill>
                <a:latin typeface="Arial"/>
                <a:cs typeface="Arial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GB" dirty="0" err="1">
                <a:solidFill>
                  <a:srgbClr val="005CAB"/>
                </a:solidFill>
                <a:latin typeface="Arial"/>
                <a:cs typeface="Arial"/>
              </a:rPr>
              <a:t>Biedt</a:t>
            </a:r>
            <a:r>
              <a:rPr lang="en-GB" dirty="0">
                <a:solidFill>
                  <a:srgbClr val="005CAB"/>
                </a:solidFill>
                <a:latin typeface="Arial"/>
                <a:cs typeface="Arial"/>
              </a:rPr>
              <a:t> </a:t>
            </a:r>
            <a:r>
              <a:rPr lang="en-GB" dirty="0" err="1">
                <a:solidFill>
                  <a:srgbClr val="005CAB"/>
                </a:solidFill>
                <a:latin typeface="Arial"/>
                <a:cs typeface="Arial"/>
              </a:rPr>
              <a:t>een</a:t>
            </a:r>
            <a:r>
              <a:rPr lang="en-GB" dirty="0">
                <a:solidFill>
                  <a:srgbClr val="005CAB"/>
                </a:solidFill>
                <a:latin typeface="Arial"/>
                <a:cs typeface="Arial"/>
              </a:rPr>
              <a:t> </a:t>
            </a:r>
            <a:r>
              <a:rPr lang="en-GB" dirty="0" err="1">
                <a:solidFill>
                  <a:srgbClr val="005CAB"/>
                </a:solidFill>
                <a:latin typeface="Arial"/>
                <a:cs typeface="Arial"/>
              </a:rPr>
              <a:t>sterke</a:t>
            </a:r>
            <a:r>
              <a:rPr lang="en-GB" dirty="0">
                <a:solidFill>
                  <a:srgbClr val="005CAB"/>
                </a:solidFill>
                <a:latin typeface="Arial"/>
                <a:cs typeface="Arial"/>
              </a:rPr>
              <a:t> basis </a:t>
            </a:r>
            <a:r>
              <a:rPr lang="en-GB" dirty="0" err="1">
                <a:solidFill>
                  <a:srgbClr val="005CAB"/>
                </a:solidFill>
                <a:latin typeface="Arial"/>
                <a:cs typeface="Arial"/>
              </a:rPr>
              <a:t>voor</a:t>
            </a:r>
            <a:r>
              <a:rPr lang="en-GB" dirty="0">
                <a:solidFill>
                  <a:srgbClr val="005CAB"/>
                </a:solidFill>
                <a:latin typeface="Arial"/>
                <a:cs typeface="Arial"/>
              </a:rPr>
              <a:t> de </a:t>
            </a:r>
            <a:r>
              <a:rPr lang="en-GB" dirty="0" err="1">
                <a:solidFill>
                  <a:srgbClr val="005CAB"/>
                </a:solidFill>
                <a:latin typeface="Arial"/>
                <a:cs typeface="Arial"/>
              </a:rPr>
              <a:t>merken</a:t>
            </a:r>
            <a:r>
              <a:rPr lang="en-GB" dirty="0">
                <a:solidFill>
                  <a:srgbClr val="005CAB"/>
                </a:solidFill>
                <a:latin typeface="Arial"/>
                <a:cs typeface="Arial"/>
              </a:rPr>
              <a:t> van </a:t>
            </a:r>
            <a:r>
              <a:rPr lang="en-GB" dirty="0" err="1">
                <a:solidFill>
                  <a:srgbClr val="005CAB"/>
                </a:solidFill>
                <a:latin typeface="Arial"/>
                <a:cs typeface="Arial"/>
              </a:rPr>
              <a:t>klanten</a:t>
            </a:r>
            <a:r>
              <a:rPr lang="en-GB" dirty="0">
                <a:solidFill>
                  <a:srgbClr val="005CAB"/>
                </a:solidFill>
                <a:latin typeface="Arial"/>
                <a:cs typeface="Arial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err="1">
                <a:solidFill>
                  <a:srgbClr val="005CAB"/>
                </a:solidFill>
                <a:latin typeface="Arial"/>
                <a:cs typeface="Arial"/>
              </a:rPr>
              <a:t>Beschikbaar</a:t>
            </a:r>
            <a:r>
              <a:rPr lang="en-GB" dirty="0">
                <a:solidFill>
                  <a:srgbClr val="005CAB"/>
                </a:solidFill>
                <a:latin typeface="Arial"/>
                <a:cs typeface="Arial"/>
              </a:rPr>
              <a:t> in de </a:t>
            </a:r>
            <a:r>
              <a:rPr lang="en-GB" dirty="0" err="1">
                <a:solidFill>
                  <a:srgbClr val="005CAB"/>
                </a:solidFill>
                <a:latin typeface="Arial"/>
                <a:cs typeface="Arial"/>
              </a:rPr>
              <a:t>lokale</a:t>
            </a:r>
            <a:r>
              <a:rPr lang="en-GB" dirty="0">
                <a:solidFill>
                  <a:srgbClr val="005CAB"/>
                </a:solidFill>
                <a:latin typeface="Arial"/>
                <a:cs typeface="Arial"/>
              </a:rPr>
              <a:t> taal.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b="1" dirty="0" err="1">
                <a:solidFill>
                  <a:srgbClr val="6C2196"/>
                </a:solidFill>
                <a:latin typeface="Arial"/>
                <a:cs typeface="Arial"/>
              </a:rPr>
              <a:t>Voldoet</a:t>
            </a:r>
            <a:r>
              <a:rPr lang="en-GB" b="1" dirty="0">
                <a:solidFill>
                  <a:srgbClr val="6C2196"/>
                </a:solidFill>
                <a:latin typeface="Arial"/>
                <a:cs typeface="Arial"/>
              </a:rPr>
              <a:t> </a:t>
            </a:r>
            <a:r>
              <a:rPr lang="en-GB" b="1" dirty="0" err="1">
                <a:solidFill>
                  <a:srgbClr val="6C2196"/>
                </a:solidFill>
                <a:latin typeface="Arial"/>
                <a:cs typeface="Arial"/>
              </a:rPr>
              <a:t>aan</a:t>
            </a:r>
            <a:r>
              <a:rPr lang="en-GB" b="1" dirty="0">
                <a:solidFill>
                  <a:srgbClr val="6C2196"/>
                </a:solidFill>
                <a:latin typeface="Arial"/>
                <a:cs typeface="Arial"/>
              </a:rPr>
              <a:t> de </a:t>
            </a:r>
            <a:r>
              <a:rPr lang="en-GB" b="1" dirty="0" err="1">
                <a:solidFill>
                  <a:srgbClr val="6C2196"/>
                </a:solidFill>
                <a:latin typeface="Arial"/>
                <a:cs typeface="Arial"/>
              </a:rPr>
              <a:t>voorschriften</a:t>
            </a:r>
            <a:r>
              <a:rPr lang="en-GB" b="1" dirty="0">
                <a:solidFill>
                  <a:srgbClr val="6C2196"/>
                </a:solidFill>
                <a:latin typeface="Arial"/>
                <a:cs typeface="Arial"/>
              </a:rPr>
              <a:t>*</a:t>
            </a:r>
          </a:p>
          <a:p>
            <a:pPr>
              <a:spcBef>
                <a:spcPts val="600"/>
              </a:spcBef>
            </a:pPr>
            <a:r>
              <a:rPr lang="en-GB" dirty="0" err="1">
                <a:solidFill>
                  <a:srgbClr val="005CAB"/>
                </a:solidFill>
                <a:latin typeface="Arial"/>
                <a:cs typeface="Arial"/>
              </a:rPr>
              <a:t>Beweringen</a:t>
            </a:r>
            <a:r>
              <a:rPr lang="en-GB" dirty="0">
                <a:solidFill>
                  <a:srgbClr val="005CAB"/>
                </a:solidFill>
                <a:latin typeface="Arial"/>
                <a:cs typeface="Arial"/>
              </a:rPr>
              <a:t> </a:t>
            </a:r>
            <a:r>
              <a:rPr lang="en-GB" dirty="0" err="1">
                <a:solidFill>
                  <a:srgbClr val="005CAB"/>
                </a:solidFill>
                <a:latin typeface="Arial"/>
                <a:cs typeface="Arial"/>
              </a:rPr>
              <a:t>en</a:t>
            </a:r>
            <a:r>
              <a:rPr lang="en-GB" dirty="0">
                <a:solidFill>
                  <a:srgbClr val="005CAB"/>
                </a:solidFill>
                <a:latin typeface="Arial"/>
                <a:cs typeface="Arial"/>
              </a:rPr>
              <a:t> </a:t>
            </a:r>
            <a:r>
              <a:rPr lang="en-GB" dirty="0" err="1">
                <a:solidFill>
                  <a:srgbClr val="005CAB"/>
                </a:solidFill>
                <a:latin typeface="Arial"/>
                <a:cs typeface="Arial"/>
              </a:rPr>
              <a:t>beschrijvingen</a:t>
            </a:r>
            <a:r>
              <a:rPr lang="en-GB" dirty="0">
                <a:solidFill>
                  <a:srgbClr val="005CAB"/>
                </a:solidFill>
                <a:latin typeface="Arial"/>
                <a:cs typeface="Arial"/>
              </a:rPr>
              <a:t> </a:t>
            </a:r>
            <a:r>
              <a:rPr lang="en-GB" dirty="0" err="1">
                <a:solidFill>
                  <a:srgbClr val="005CAB"/>
                </a:solidFill>
                <a:latin typeface="Arial"/>
                <a:cs typeface="Arial"/>
              </a:rPr>
              <a:t>zijn</a:t>
            </a:r>
            <a:r>
              <a:rPr lang="en-GB" dirty="0">
                <a:solidFill>
                  <a:srgbClr val="005CAB"/>
                </a:solidFill>
                <a:latin typeface="Arial"/>
                <a:cs typeface="Arial"/>
              </a:rPr>
              <a:t> </a:t>
            </a:r>
            <a:r>
              <a:rPr lang="en-GB" dirty="0" err="1">
                <a:solidFill>
                  <a:srgbClr val="005CAB"/>
                </a:solidFill>
                <a:latin typeface="Arial"/>
                <a:cs typeface="Arial"/>
              </a:rPr>
              <a:t>onderbouwd</a:t>
            </a:r>
            <a:r>
              <a:rPr lang="en-GB" dirty="0">
                <a:solidFill>
                  <a:srgbClr val="005CAB"/>
                </a:solidFill>
                <a:latin typeface="Arial"/>
                <a:cs typeface="Arial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GB" dirty="0" err="1">
                <a:solidFill>
                  <a:srgbClr val="005CAB"/>
                </a:solidFill>
                <a:latin typeface="Arial"/>
                <a:cs typeface="Arial"/>
              </a:rPr>
              <a:t>Gecontroleerd</a:t>
            </a:r>
            <a:r>
              <a:rPr lang="en-GB" dirty="0">
                <a:solidFill>
                  <a:srgbClr val="005CAB"/>
                </a:solidFill>
                <a:latin typeface="Arial"/>
                <a:cs typeface="Arial"/>
              </a:rPr>
              <a:t> </a:t>
            </a:r>
            <a:r>
              <a:rPr lang="en-GB" dirty="0" err="1">
                <a:solidFill>
                  <a:srgbClr val="005CAB"/>
                </a:solidFill>
                <a:latin typeface="Arial"/>
                <a:cs typeface="Arial"/>
              </a:rPr>
              <a:t>aan</a:t>
            </a:r>
            <a:r>
              <a:rPr lang="en-GB" dirty="0">
                <a:solidFill>
                  <a:srgbClr val="005CAB"/>
                </a:solidFill>
                <a:latin typeface="Arial"/>
                <a:cs typeface="Arial"/>
              </a:rPr>
              <a:t> de hand van </a:t>
            </a:r>
            <a:r>
              <a:rPr lang="en-GB" dirty="0" err="1">
                <a:solidFill>
                  <a:srgbClr val="005CAB"/>
                </a:solidFill>
                <a:latin typeface="Arial"/>
                <a:cs typeface="Arial"/>
              </a:rPr>
              <a:t>wettelijke</a:t>
            </a:r>
            <a:r>
              <a:rPr lang="en-GB" dirty="0">
                <a:solidFill>
                  <a:srgbClr val="005CAB"/>
                </a:solidFill>
                <a:latin typeface="Arial"/>
                <a:cs typeface="Arial"/>
              </a:rPr>
              <a:t> </a:t>
            </a:r>
            <a:r>
              <a:rPr lang="en-GB" dirty="0" err="1">
                <a:solidFill>
                  <a:srgbClr val="005CAB"/>
                </a:solidFill>
                <a:latin typeface="Arial"/>
                <a:cs typeface="Arial"/>
              </a:rPr>
              <a:t>normen</a:t>
            </a:r>
            <a:r>
              <a:rPr lang="en-GB" dirty="0">
                <a:solidFill>
                  <a:srgbClr val="005CAB"/>
                </a:solidFill>
                <a:latin typeface="Arial"/>
                <a:cs typeface="Arial"/>
              </a:rPr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EE3824-E617-F81E-7159-44A846E557C1}"/>
              </a:ext>
            </a:extLst>
          </p:cNvPr>
          <p:cNvGrpSpPr/>
          <p:nvPr/>
        </p:nvGrpSpPr>
        <p:grpSpPr>
          <a:xfrm>
            <a:off x="6014301" y="1326295"/>
            <a:ext cx="5410986" cy="3847185"/>
            <a:chOff x="6014301" y="1505404"/>
            <a:chExt cx="5410986" cy="384718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89B5E06-7F9F-8F25-3EA2-290E2E988626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22" t="46791" r="17202" b="39608"/>
            <a:stretch>
              <a:fillRect/>
            </a:stretch>
          </p:blipFill>
          <p:spPr>
            <a:xfrm flipV="1">
              <a:off x="6014301" y="1505404"/>
              <a:ext cx="5410986" cy="3847185"/>
            </a:xfrm>
            <a:prstGeom prst="rect">
              <a:avLst/>
            </a:prstGeom>
          </p:spPr>
        </p:pic>
        <p:pic>
          <p:nvPicPr>
            <p:cNvPr id="10" name="Picture 9" descr="A computer screen with a website&#10;&#10;AI-generated content may be incorrect.">
              <a:extLst>
                <a:ext uri="{FF2B5EF4-FFF2-40B4-BE49-F238E27FC236}">
                  <a16:creationId xmlns:a16="http://schemas.microsoft.com/office/drawing/2014/main" id="{8C8A5F01-A7DA-BEF3-F182-64B09A94E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9775" y="1766656"/>
              <a:ext cx="4371841" cy="332468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EC32A1F-0EF1-496E-A7B6-D1CA46A079E2}"/>
              </a:ext>
            </a:extLst>
          </p:cNvPr>
          <p:cNvSpPr txBox="1"/>
          <p:nvPr/>
        </p:nvSpPr>
        <p:spPr>
          <a:xfrm>
            <a:off x="3002655" y="6156009"/>
            <a:ext cx="7094240" cy="429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  <a:tabLst>
                <a:tab pos="2865755" algn="ctr"/>
                <a:tab pos="5731510" algn="r"/>
              </a:tabLst>
            </a:pPr>
            <a:r>
              <a:rPr lang="en-GB" sz="1100" kern="100" dirty="0">
                <a:solidFill>
                  <a:srgbClr val="636466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*Klanten dienen </a:t>
            </a:r>
            <a:r>
              <a:rPr lang="en-GB" sz="1100" kern="100" dirty="0">
                <a:solidFill>
                  <a:srgbClr val="636466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 blijven controleren en ervoor te zorgen dat al het marketingmateriaal voldoet aan de reclame- en marketingregels die van toepassing zijn op </a:t>
            </a:r>
            <a:r>
              <a:rPr lang="en-GB" sz="1100" kern="100" dirty="0">
                <a:solidFill>
                  <a:srgbClr val="636466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hun </a:t>
            </a:r>
            <a:r>
              <a:rPr lang="en-GB" sz="1100" kern="100" dirty="0">
                <a:solidFill>
                  <a:srgbClr val="636466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bedrijf en binnen </a:t>
            </a:r>
            <a:r>
              <a:rPr lang="en-GB" sz="1100" kern="100" dirty="0">
                <a:solidFill>
                  <a:srgbClr val="636466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hun </a:t>
            </a:r>
            <a:r>
              <a:rPr lang="en-GB" sz="1100" kern="100" dirty="0">
                <a:solidFill>
                  <a:srgbClr val="636466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markt.</a:t>
            </a:r>
            <a:endParaRPr lang="en-GB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F989B4D-ECE4-187F-E1BE-1CBEA6A467AB}"/>
              </a:ext>
            </a:extLst>
          </p:cNvPr>
          <p:cNvSpPr/>
          <p:nvPr/>
        </p:nvSpPr>
        <p:spPr>
          <a:xfrm>
            <a:off x="11425287" y="116149"/>
            <a:ext cx="539015" cy="394636"/>
          </a:xfrm>
          <a:prstGeom prst="ellipse">
            <a:avLst/>
          </a:prstGeom>
          <a:solidFill>
            <a:srgbClr val="2D9A4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7546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F4425D-2212-E8FC-19F8-A2AE3BE22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AA131387-8227-CC76-5FB8-3AFCA082B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2715" y="1886040"/>
            <a:ext cx="2448848" cy="14513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EA2001-DFAC-C7A1-0131-FBA70B982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Zo </a:t>
            </a:r>
            <a:r>
              <a:rPr lang="en-GB" dirty="0" err="1">
                <a:latin typeface="Arial"/>
                <a:cs typeface="Arial"/>
              </a:rPr>
              <a:t>navigeert</a:t>
            </a:r>
            <a:r>
              <a:rPr lang="en-GB" dirty="0">
                <a:latin typeface="Arial"/>
                <a:cs typeface="Arial"/>
              </a:rPr>
              <a:t> u door het </a:t>
            </a:r>
            <a:r>
              <a:rPr lang="en-GB" dirty="0" err="1">
                <a:latin typeface="Arial"/>
                <a:cs typeface="Arial"/>
              </a:rPr>
              <a:t>portaal</a:t>
            </a:r>
            <a:r>
              <a:rPr lang="en-GB" dirty="0">
                <a:latin typeface="Arial"/>
                <a:cs typeface="Arial"/>
              </a:rPr>
              <a:t> – 4 </a:t>
            </a:r>
            <a:r>
              <a:rPr lang="en-GB" dirty="0" err="1">
                <a:latin typeface="Arial"/>
                <a:cs typeface="Arial"/>
              </a:rPr>
              <a:t>eenvoudige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stappen</a:t>
            </a:r>
            <a:endParaRPr lang="en-GB" dirty="0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819D7-C937-F695-24E4-CCF41276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901" y="1128404"/>
            <a:ext cx="5644379" cy="65691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sz="1600" b="1" dirty="0">
                <a:solidFill>
                  <a:srgbClr val="6C2196"/>
                </a:solidFill>
                <a:latin typeface="Arial"/>
                <a:cs typeface="Arial"/>
              </a:rPr>
              <a:t>1. </a:t>
            </a:r>
            <a:r>
              <a:rPr lang="en-GB" sz="1600" dirty="0">
                <a:solidFill>
                  <a:srgbClr val="005CAB"/>
                </a:solidFill>
                <a:latin typeface="Arial"/>
                <a:cs typeface="Arial"/>
              </a:rPr>
              <a:t>Ga </a:t>
            </a:r>
            <a:r>
              <a:rPr lang="en-GB" sz="1600" dirty="0" err="1">
                <a:solidFill>
                  <a:srgbClr val="005CAB"/>
                </a:solidFill>
                <a:latin typeface="Arial"/>
                <a:cs typeface="Arial"/>
              </a:rPr>
              <a:t>naar</a:t>
            </a:r>
            <a:r>
              <a:rPr lang="en-GB" sz="1600" dirty="0">
                <a:solidFill>
                  <a:srgbClr val="005CAB"/>
                </a:solidFill>
                <a:latin typeface="Arial"/>
                <a:cs typeface="Arial"/>
              </a:rPr>
              <a:t> het </a:t>
            </a:r>
            <a:r>
              <a:rPr lang="en-GB" sz="1600" dirty="0" err="1">
                <a:solidFill>
                  <a:srgbClr val="005CAB"/>
                </a:solidFill>
                <a:latin typeface="Arial"/>
                <a:cs typeface="Arial"/>
              </a:rPr>
              <a:t>portaal</a:t>
            </a:r>
            <a:r>
              <a:rPr lang="en-GB" sz="1600" dirty="0">
                <a:solidFill>
                  <a:srgbClr val="005CAB"/>
                </a:solidFill>
                <a:latin typeface="Arial"/>
                <a:cs typeface="Arial"/>
              </a:rPr>
              <a:t> via: </a:t>
            </a:r>
            <a:r>
              <a:rPr lang="en-US" sz="1000" u="sng" dirty="0">
                <a:latin typeface="Arial"/>
                <a:cs typeface="Arial"/>
                <a:hlinkClick r:id="rId3"/>
              </a:rPr>
              <a:t>Portals - Customer Product Communications Portal</a:t>
            </a:r>
            <a:endParaRPr lang="en-US" sz="1000" u="sng">
              <a:latin typeface="Arial"/>
              <a:cs typeface="Arial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GB" sz="1600" dirty="0">
                <a:solidFill>
                  <a:srgbClr val="005CAB"/>
                </a:solidFill>
                <a:latin typeface="Arial"/>
                <a:cs typeface="Arial"/>
              </a:rPr>
              <a:t>      Let op: u </a:t>
            </a:r>
            <a:r>
              <a:rPr lang="en-GB" sz="1600" dirty="0" err="1">
                <a:solidFill>
                  <a:srgbClr val="005CAB"/>
                </a:solidFill>
                <a:latin typeface="Arial"/>
                <a:cs typeface="Arial"/>
              </a:rPr>
              <a:t>heeft</a:t>
            </a:r>
            <a:r>
              <a:rPr lang="en-GB" sz="1600" dirty="0">
                <a:solidFill>
                  <a:srgbClr val="005CAB"/>
                </a:solidFill>
                <a:latin typeface="Arial"/>
                <a:cs typeface="Arial"/>
              </a:rPr>
              <a:t> </a:t>
            </a:r>
            <a:r>
              <a:rPr lang="en-GB" sz="1600" dirty="0" err="1">
                <a:solidFill>
                  <a:srgbClr val="005CAB"/>
                </a:solidFill>
                <a:latin typeface="Arial"/>
                <a:cs typeface="Arial"/>
              </a:rPr>
              <a:t>geen</a:t>
            </a:r>
            <a:r>
              <a:rPr lang="en-GB" sz="1600" dirty="0">
                <a:solidFill>
                  <a:srgbClr val="005CAB"/>
                </a:solidFill>
                <a:latin typeface="Arial"/>
                <a:cs typeface="Arial"/>
              </a:rPr>
              <a:t> </a:t>
            </a:r>
            <a:r>
              <a:rPr lang="en-GB" sz="1600" dirty="0" err="1">
                <a:solidFill>
                  <a:srgbClr val="005CAB"/>
                </a:solidFill>
                <a:latin typeface="Arial"/>
                <a:cs typeface="Arial"/>
              </a:rPr>
              <a:t>wachtwoord</a:t>
            </a:r>
            <a:r>
              <a:rPr lang="en-GB" sz="1600" dirty="0">
                <a:solidFill>
                  <a:srgbClr val="005CAB"/>
                </a:solidFill>
                <a:latin typeface="Arial"/>
                <a:cs typeface="Arial"/>
              </a:rPr>
              <a:t> of </a:t>
            </a:r>
            <a:r>
              <a:rPr lang="en-GB" sz="1600" dirty="0" err="1">
                <a:solidFill>
                  <a:srgbClr val="005CAB"/>
                </a:solidFill>
                <a:latin typeface="Arial"/>
                <a:cs typeface="Arial"/>
              </a:rPr>
              <a:t>toegangscode</a:t>
            </a:r>
            <a:r>
              <a:rPr lang="en-GB" sz="1600" dirty="0">
                <a:solidFill>
                  <a:srgbClr val="005CAB"/>
                </a:solidFill>
                <a:latin typeface="Arial"/>
                <a:cs typeface="Arial"/>
              </a:rPr>
              <a:t> </a:t>
            </a:r>
            <a:r>
              <a:rPr lang="en-GB" sz="1600" dirty="0" err="1">
                <a:solidFill>
                  <a:srgbClr val="005CAB"/>
                </a:solidFill>
                <a:latin typeface="Arial"/>
                <a:cs typeface="Arial"/>
              </a:rPr>
              <a:t>nodig</a:t>
            </a:r>
            <a:r>
              <a:rPr lang="en-GB" sz="1600" dirty="0">
                <a:solidFill>
                  <a:srgbClr val="005CAB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66B07DC-CABB-7A6D-0264-CF38FB284545}"/>
              </a:ext>
            </a:extLst>
          </p:cNvPr>
          <p:cNvSpPr txBox="1">
            <a:spLocks/>
          </p:cNvSpPr>
          <p:nvPr/>
        </p:nvSpPr>
        <p:spPr>
          <a:xfrm>
            <a:off x="838200" y="3533260"/>
            <a:ext cx="4968711" cy="628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6C219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C219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C219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C219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C219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GB" sz="1600" b="1" dirty="0">
                <a:solidFill>
                  <a:srgbClr val="6C2196"/>
                </a:solidFill>
              </a:rPr>
              <a:t>2. </a:t>
            </a:r>
            <a:r>
              <a:rPr lang="en-GB" sz="1600" dirty="0">
                <a:solidFill>
                  <a:srgbClr val="005CAB"/>
                </a:solidFill>
              </a:rPr>
              <a:t>Selecteer het merk waarvan u inhoud wilt downloaden – bijv. ‘MyDay’.</a:t>
            </a:r>
          </a:p>
        </p:txBody>
      </p:sp>
      <p:pic>
        <p:nvPicPr>
          <p:cNvPr id="7" name="Picture 6" descr="A computer screen with a website&#10;&#10;AI-generated content may be incorrect.">
            <a:extLst>
              <a:ext uri="{FF2B5EF4-FFF2-40B4-BE49-F238E27FC236}">
                <a16:creationId xmlns:a16="http://schemas.microsoft.com/office/drawing/2014/main" id="{647EA7F7-60B8-B446-F90B-C500BC6604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9" t="14812" r="15838" b="34412"/>
          <a:stretch>
            <a:fillRect/>
          </a:stretch>
        </p:blipFill>
        <p:spPr>
          <a:xfrm>
            <a:off x="1854280" y="1921259"/>
            <a:ext cx="2474718" cy="13951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4588EB-D630-514E-B951-BAF7C4FA6D5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6736"/>
          <a:stretch>
            <a:fillRect/>
          </a:stretch>
        </p:blipFill>
        <p:spPr>
          <a:xfrm>
            <a:off x="838200" y="4203810"/>
            <a:ext cx="2474718" cy="12908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893AF9F-DA1D-73B8-C11F-9998283585CD}"/>
              </a:ext>
            </a:extLst>
          </p:cNvPr>
          <p:cNvSpPr txBox="1">
            <a:spLocks/>
          </p:cNvSpPr>
          <p:nvPr/>
        </p:nvSpPr>
        <p:spPr>
          <a:xfrm>
            <a:off x="6858837" y="1131502"/>
            <a:ext cx="4968711" cy="11642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6C219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C219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C219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C219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C219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GB" sz="1600" b="1" dirty="0">
                <a:solidFill>
                  <a:srgbClr val="6C2196"/>
                </a:solidFill>
              </a:rPr>
              <a:t>3. </a:t>
            </a:r>
            <a:r>
              <a:rPr lang="en-GB" sz="1600" dirty="0">
                <a:solidFill>
                  <a:srgbClr val="005CAB"/>
                </a:solidFill>
              </a:rPr>
              <a:t>Selecteer in de vervolgkeuzemenu's 'Goedgekeurde markt voor gebruik' en 'CooperVision-product' (bijv. 'sphere').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AFD93F6-CF24-62D8-4D73-1FB8A87B9A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1889" y="4203810"/>
            <a:ext cx="2458938" cy="14560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113C208-EAE4-4F09-3AAB-E9A6A0E8A55C}"/>
              </a:ext>
            </a:extLst>
          </p:cNvPr>
          <p:cNvSpPr txBox="1">
            <a:spLocks/>
          </p:cNvSpPr>
          <p:nvPr/>
        </p:nvSpPr>
        <p:spPr>
          <a:xfrm>
            <a:off x="6867435" y="3454058"/>
            <a:ext cx="4968711" cy="6284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6C219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C219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C219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C219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C219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GB" sz="1700" b="1" dirty="0">
                <a:solidFill>
                  <a:srgbClr val="6C2196"/>
                </a:solidFill>
                <a:latin typeface="Arial"/>
                <a:cs typeface="Arial"/>
              </a:rPr>
              <a:t>4. </a:t>
            </a:r>
            <a:r>
              <a:rPr lang="en-GB" sz="1700" dirty="0" err="1">
                <a:solidFill>
                  <a:srgbClr val="005CAB"/>
                </a:solidFill>
                <a:latin typeface="Arial"/>
                <a:cs typeface="Arial"/>
              </a:rPr>
              <a:t>Selecteer</a:t>
            </a:r>
            <a:r>
              <a:rPr lang="en-GB" sz="1700" dirty="0">
                <a:solidFill>
                  <a:srgbClr val="005CAB"/>
                </a:solidFill>
                <a:latin typeface="Arial"/>
                <a:cs typeface="Arial"/>
              </a:rPr>
              <a:t> het pictogram ‘</a:t>
            </a:r>
            <a:r>
              <a:rPr lang="en-GB" sz="1700" dirty="0" err="1">
                <a:solidFill>
                  <a:srgbClr val="005CAB"/>
                </a:solidFill>
                <a:latin typeface="Arial"/>
                <a:cs typeface="Arial"/>
              </a:rPr>
              <a:t>Downloaden</a:t>
            </a:r>
            <a:r>
              <a:rPr lang="en-GB" sz="1700" dirty="0">
                <a:solidFill>
                  <a:srgbClr val="005CAB"/>
                </a:solidFill>
                <a:latin typeface="Arial"/>
                <a:cs typeface="Arial"/>
              </a:rPr>
              <a:t>’     </a:t>
            </a:r>
            <a:r>
              <a:rPr lang="en-GB" sz="1700" dirty="0" err="1">
                <a:solidFill>
                  <a:srgbClr val="005CAB"/>
                </a:solidFill>
                <a:latin typeface="Arial"/>
                <a:cs typeface="Arial"/>
              </a:rPr>
              <a:t>en</a:t>
            </a:r>
            <a:r>
              <a:rPr lang="en-GB" sz="1700" dirty="0">
                <a:solidFill>
                  <a:srgbClr val="005CAB"/>
                </a:solidFill>
                <a:latin typeface="Arial"/>
                <a:cs typeface="Arial"/>
              </a:rPr>
              <a:t> </a:t>
            </a:r>
            <a:r>
              <a:rPr lang="en-GB" sz="1700" dirty="0" err="1">
                <a:solidFill>
                  <a:srgbClr val="005CAB"/>
                </a:solidFill>
                <a:latin typeface="Arial"/>
                <a:cs typeface="Arial"/>
              </a:rPr>
              <a:t>bevestig</a:t>
            </a:r>
            <a:r>
              <a:rPr lang="en-GB" sz="1700" dirty="0">
                <a:solidFill>
                  <a:srgbClr val="005CAB"/>
                </a:solidFill>
                <a:latin typeface="Arial"/>
                <a:cs typeface="Arial"/>
              </a:rPr>
              <a:t> </a:t>
            </a:r>
            <a:r>
              <a:rPr lang="en-GB" sz="1700" dirty="0" err="1">
                <a:solidFill>
                  <a:srgbClr val="005CAB"/>
                </a:solidFill>
                <a:latin typeface="Arial"/>
                <a:cs typeface="Arial"/>
              </a:rPr>
              <a:t>vervolgens</a:t>
            </a:r>
            <a:r>
              <a:rPr lang="en-GB" sz="1700" dirty="0">
                <a:solidFill>
                  <a:srgbClr val="005CAB"/>
                </a:solidFill>
                <a:latin typeface="Arial"/>
                <a:cs typeface="Arial"/>
              </a:rPr>
              <a:t>. </a:t>
            </a:r>
            <a:r>
              <a:rPr lang="en-GB" sz="1700" dirty="0" err="1">
                <a:solidFill>
                  <a:srgbClr val="005CAB"/>
                </a:solidFill>
                <a:latin typeface="Arial"/>
                <a:cs typeface="Arial"/>
              </a:rPr>
              <a:t>Herhaal</a:t>
            </a:r>
            <a:r>
              <a:rPr lang="en-GB" sz="1700" dirty="0">
                <a:solidFill>
                  <a:srgbClr val="005CAB"/>
                </a:solidFill>
                <a:latin typeface="Arial"/>
                <a:cs typeface="Arial"/>
              </a:rPr>
              <a:t> </a:t>
            </a:r>
            <a:r>
              <a:rPr lang="en-GB" sz="1700" dirty="0" err="1">
                <a:solidFill>
                  <a:srgbClr val="005CAB"/>
                </a:solidFill>
                <a:latin typeface="Arial"/>
                <a:cs typeface="Arial"/>
              </a:rPr>
              <a:t>dit</a:t>
            </a:r>
            <a:r>
              <a:rPr lang="en-GB" sz="1700" dirty="0">
                <a:solidFill>
                  <a:srgbClr val="005CAB"/>
                </a:solidFill>
                <a:latin typeface="Arial"/>
                <a:cs typeface="Arial"/>
              </a:rPr>
              <a:t> </a:t>
            </a:r>
            <a:r>
              <a:rPr lang="en-GB" sz="1700" dirty="0" err="1">
                <a:solidFill>
                  <a:srgbClr val="005CAB"/>
                </a:solidFill>
                <a:latin typeface="Arial"/>
                <a:cs typeface="Arial"/>
              </a:rPr>
              <a:t>voor</a:t>
            </a:r>
            <a:r>
              <a:rPr lang="en-GB" sz="1700" dirty="0">
                <a:solidFill>
                  <a:srgbClr val="005CAB"/>
                </a:solidFill>
                <a:latin typeface="Arial"/>
                <a:cs typeface="Arial"/>
              </a:rPr>
              <a:t> </a:t>
            </a:r>
            <a:r>
              <a:rPr lang="en-GB" sz="1700" dirty="0" err="1">
                <a:solidFill>
                  <a:srgbClr val="005CAB"/>
                </a:solidFill>
                <a:latin typeface="Arial"/>
                <a:cs typeface="Arial"/>
              </a:rPr>
              <a:t>andere</a:t>
            </a:r>
            <a:r>
              <a:rPr lang="en-GB" sz="1700" dirty="0">
                <a:solidFill>
                  <a:srgbClr val="005CAB"/>
                </a:solidFill>
                <a:latin typeface="Arial"/>
                <a:cs typeface="Arial"/>
              </a:rPr>
              <a:t> </a:t>
            </a:r>
            <a:r>
              <a:rPr lang="en-GB" sz="1700" dirty="0" err="1">
                <a:solidFill>
                  <a:srgbClr val="005CAB"/>
                </a:solidFill>
                <a:latin typeface="Arial"/>
                <a:cs typeface="Arial"/>
              </a:rPr>
              <a:t>bestanden</a:t>
            </a:r>
            <a:r>
              <a:rPr lang="en-GB" sz="1700" dirty="0">
                <a:solidFill>
                  <a:srgbClr val="005CAB"/>
                </a:solidFill>
                <a:latin typeface="Arial"/>
                <a:cs typeface="Arial"/>
              </a:rPr>
              <a:t>, </a:t>
            </a:r>
            <a:r>
              <a:rPr lang="en-GB" sz="1700" dirty="0" err="1">
                <a:solidFill>
                  <a:srgbClr val="005CAB"/>
                </a:solidFill>
                <a:latin typeface="Arial"/>
                <a:cs typeface="Arial"/>
              </a:rPr>
              <a:t>zoals</a:t>
            </a:r>
            <a:r>
              <a:rPr lang="en-GB" sz="1700" dirty="0">
                <a:solidFill>
                  <a:srgbClr val="005CAB"/>
                </a:solidFill>
                <a:latin typeface="Arial"/>
                <a:cs typeface="Arial"/>
              </a:rPr>
              <a:t> </a:t>
            </a:r>
            <a:r>
              <a:rPr lang="en-GB" sz="1700" dirty="0" err="1">
                <a:solidFill>
                  <a:srgbClr val="005CAB"/>
                </a:solidFill>
                <a:latin typeface="Arial"/>
                <a:cs typeface="Arial"/>
              </a:rPr>
              <a:t>afbeeldingen</a:t>
            </a:r>
            <a:r>
              <a:rPr lang="en-GB" sz="1700" dirty="0">
                <a:solidFill>
                  <a:srgbClr val="005CAB"/>
                </a:solidFill>
                <a:latin typeface="Arial"/>
                <a:cs typeface="Arial"/>
              </a:rPr>
              <a:t> </a:t>
            </a:r>
            <a:r>
              <a:rPr lang="en-GB" sz="1700" dirty="0" err="1">
                <a:solidFill>
                  <a:srgbClr val="005CAB"/>
                </a:solidFill>
                <a:latin typeface="Arial"/>
                <a:cs typeface="Arial"/>
              </a:rPr>
              <a:t>enz</a:t>
            </a:r>
            <a:r>
              <a:rPr lang="en-GB" sz="1700" dirty="0">
                <a:solidFill>
                  <a:srgbClr val="005CAB"/>
                </a:solidFill>
                <a:latin typeface="Arial"/>
                <a:cs typeface="Arial"/>
              </a:rPr>
              <a:t>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7225B88-F27B-E3C2-E4A6-41378DCE47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3841" y="4203809"/>
            <a:ext cx="1018140" cy="14560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1B4D3F-F99C-EA5E-317C-1B44A05698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8023" y="4203809"/>
            <a:ext cx="2653335" cy="13027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1C50B5-9E50-70E8-7C00-930CDF7258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33895" y="3485660"/>
            <a:ext cx="274245" cy="24735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3BE7BC2-E690-18F7-5CD8-8DF0DB5B1A9D}"/>
              </a:ext>
            </a:extLst>
          </p:cNvPr>
          <p:cNvSpPr/>
          <p:nvPr/>
        </p:nvSpPr>
        <p:spPr>
          <a:xfrm>
            <a:off x="11425287" y="116149"/>
            <a:ext cx="539015" cy="394636"/>
          </a:xfrm>
          <a:prstGeom prst="ellipse">
            <a:avLst/>
          </a:prstGeom>
          <a:solidFill>
            <a:srgbClr val="2D9A4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9544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D18D-385C-4FEA-54D3-A55C0D563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Veelgestelde vragen </a:t>
            </a:r>
            <a:r>
              <a:rPr lang="en-GB" b="0" dirty="0"/>
              <a:t>(1 van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96055-7DBF-1E21-E779-2C4E495EE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8771"/>
            <a:ext cx="4821455" cy="473189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1100" b="1" dirty="0"/>
              <a:t>Wat is het Product Communications Portal?</a:t>
            </a:r>
            <a:endParaRPr lang="en-GB" sz="11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100" dirty="0"/>
              <a:t>Het Product Communications Portal is een online hub waar u de nieuwste goedgekeurde productbeschrijvingen, merkafbeeldingen en productfoto's voor CooperVision-producten kunt bekijken en downloaden. Het is ontworpen om marketing gemakkelijk, consistent en in overeenstemming met de geldende regelgeving te maken.</a:t>
            </a:r>
          </a:p>
          <a:p>
            <a:pPr marL="0" indent="0">
              <a:spcBef>
                <a:spcPts val="0"/>
              </a:spcBef>
              <a:buNone/>
            </a:pPr>
            <a:endParaRPr lang="en-GB" sz="11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100" b="1" dirty="0"/>
              <a:t>Voor wie is het portaal bedoeld?</a:t>
            </a:r>
            <a:endParaRPr lang="en-GB" sz="11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100" dirty="0"/>
              <a:t>Het is bedoeld voor klanten en partners van CooperVision die namens hen marketingmateriaal maken (bijv. websites, advertenties, promotiemateriaal voor de praktijk, e-mailcampagnes) en goedgekeurde, accurate productinformatie en beeldmateriaal nodig hebben.</a:t>
            </a:r>
          </a:p>
          <a:p>
            <a:pPr marL="0" indent="0">
              <a:spcBef>
                <a:spcPts val="0"/>
              </a:spcBef>
              <a:buNone/>
            </a:pPr>
            <a:endParaRPr lang="en-GB" sz="1100" b="1" dirty="0"/>
          </a:p>
          <a:p>
            <a:pPr marL="0" indent="0">
              <a:spcBef>
                <a:spcPts val="0"/>
              </a:spcBef>
              <a:buNone/>
            </a:pPr>
            <a:r>
              <a:rPr lang="en-GB" sz="1100" b="1" dirty="0"/>
              <a:t>Heb ik een login nodig?</a:t>
            </a:r>
            <a:endParaRPr lang="en-GB" sz="11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100" dirty="0"/>
              <a:t>Nee. Het portaal is vrij toegankelijk – er is geen gebruikersnaam of wachtwoord nodig. Ga hierheen: </a:t>
            </a:r>
            <a:r>
              <a:rPr lang="en-US" sz="1100" u="sng" dirty="0">
                <a:hlinkClick r:id="rId2"/>
              </a:rPr>
              <a:t>Portals - Customer Product Communications Portal</a:t>
            </a:r>
            <a:endParaRPr lang="en-GB" sz="1100" dirty="0"/>
          </a:p>
          <a:p>
            <a:pPr marL="0" indent="0">
              <a:spcBef>
                <a:spcPts val="0"/>
              </a:spcBef>
              <a:buNone/>
            </a:pPr>
            <a:endParaRPr lang="en-GB" sz="1100" b="1" dirty="0"/>
          </a:p>
          <a:p>
            <a:pPr marL="0" indent="0">
              <a:spcBef>
                <a:spcPts val="0"/>
              </a:spcBef>
              <a:buNone/>
            </a:pPr>
            <a:r>
              <a:rPr lang="en-GB" sz="1100" b="1" dirty="0"/>
              <a:t>Welke inhoud is beschikbaar?</a:t>
            </a:r>
            <a:endParaRPr lang="en-GB" sz="1100" dirty="0"/>
          </a:p>
          <a:p>
            <a:pPr>
              <a:spcBef>
                <a:spcPts val="0"/>
              </a:spcBef>
            </a:pPr>
            <a:r>
              <a:rPr lang="en-GB" sz="1100" dirty="0"/>
              <a:t>Goedgekeurde beschrijvingen van kenmerken en voordelen</a:t>
            </a:r>
          </a:p>
          <a:p>
            <a:pPr>
              <a:spcBef>
                <a:spcPts val="0"/>
              </a:spcBef>
            </a:pPr>
            <a:r>
              <a:rPr lang="en-GB" sz="1100" dirty="0"/>
              <a:t>Productbeschrijvingen en productfoto's</a:t>
            </a:r>
          </a:p>
          <a:p>
            <a:pPr>
              <a:spcBef>
                <a:spcPts val="0"/>
              </a:spcBef>
            </a:pPr>
            <a:r>
              <a:rPr lang="en-GB" sz="1100" dirty="0"/>
              <a:t>Beeldmateriaal van het merk</a:t>
            </a:r>
          </a:p>
          <a:p>
            <a:pPr>
              <a:spcBef>
                <a:spcPts val="0"/>
              </a:spcBef>
            </a:pPr>
            <a:r>
              <a:rPr lang="en-GB" sz="1100" dirty="0"/>
              <a:t>Inhoud beschikbaar in lokale talen, indien van toepassing</a:t>
            </a:r>
          </a:p>
          <a:p>
            <a:pPr>
              <a:spcBef>
                <a:spcPts val="0"/>
              </a:spcBef>
            </a:pPr>
            <a:r>
              <a:rPr lang="en-GB" sz="1100" dirty="0"/>
              <a:t>Materialen gecontroleerd op juistheid en naleving van regelgeving.  Opmerking: Blijf controleren of al uw marketingmaterialen voldoen aan de reclame- en marketingregels die van toepassing zijn op uw bedrijf en binnen uw markt. </a:t>
            </a:r>
          </a:p>
          <a:p>
            <a:pPr marL="0" indent="0">
              <a:spcBef>
                <a:spcPts val="0"/>
              </a:spcBef>
              <a:buNone/>
            </a:pPr>
            <a:endParaRPr lang="en-GB" sz="1100" b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6FA4728-E5B2-2280-915D-292947049111}"/>
              </a:ext>
            </a:extLst>
          </p:cNvPr>
          <p:cNvSpPr txBox="1">
            <a:spLocks/>
          </p:cNvSpPr>
          <p:nvPr/>
        </p:nvSpPr>
        <p:spPr>
          <a:xfrm>
            <a:off x="6438516" y="1157165"/>
            <a:ext cx="4821455" cy="3539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6C219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C219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C219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C219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C219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1100" b="1" dirty="0"/>
              <a:t>Hoe vaak wordt het portaal bijgewerkt?</a:t>
            </a:r>
            <a:endParaRPr lang="en-GB" sz="11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100" dirty="0"/>
              <a:t>De inhoud wordt bijgewerkt wanneer er nieuwe producten worden gelanceerd, nieuwe claims worden gegenereerd of de regelgeving verandert. Het portaal toont de meest recente versies. </a:t>
            </a:r>
          </a:p>
          <a:p>
            <a:pPr marL="0" indent="0">
              <a:spcBef>
                <a:spcPts val="0"/>
              </a:spcBef>
              <a:buNone/>
            </a:pPr>
            <a:endParaRPr lang="en-GB" sz="1100" b="1" dirty="0"/>
          </a:p>
          <a:p>
            <a:pPr marL="0" indent="0">
              <a:spcBef>
                <a:spcPts val="0"/>
              </a:spcBef>
              <a:buNone/>
            </a:pPr>
            <a:r>
              <a:rPr lang="en-GB" sz="1100" b="1" dirty="0"/>
              <a:t>Hoe weet ik of ik de nieuwste versie gebruik?</a:t>
            </a:r>
            <a:endParaRPr lang="en-GB" sz="11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100" dirty="0"/>
              <a:t>Download altijd rechtstreeks vanaf het portaal. Elk item bevat een versiereferentie, indien van toepassing.</a:t>
            </a:r>
          </a:p>
          <a:p>
            <a:pPr marL="0" indent="0">
              <a:spcBef>
                <a:spcPts val="0"/>
              </a:spcBef>
              <a:buNone/>
            </a:pPr>
            <a:endParaRPr lang="en-GB" sz="1100" b="1" dirty="0"/>
          </a:p>
          <a:p>
            <a:pPr marL="0" indent="0">
              <a:spcBef>
                <a:spcPts val="0"/>
              </a:spcBef>
              <a:buNone/>
            </a:pPr>
            <a:r>
              <a:rPr lang="en-GB" sz="1100" b="1" dirty="0"/>
              <a:t>Mag ik de door u verstrekte kernteksten wijzigen?</a:t>
            </a:r>
            <a:endParaRPr lang="en-GB" sz="1100" dirty="0"/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GB" sz="1100" dirty="0"/>
              <a:t>De kerninformatie (kenmerken en voordelen) mag niet worden gewijzigd. Deze is afgestemd op onze technische documentatie en getoetst aan de geldende regelgevingsnormen.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GB" sz="1100" dirty="0"/>
              <a:t>U kunt echter wel aanvullende merkinformatie toevoegen, bijvoorbeeld:</a:t>
            </a:r>
          </a:p>
          <a:p>
            <a:pPr>
              <a:spcBef>
                <a:spcPts val="0"/>
              </a:spcBef>
            </a:pPr>
            <a:r>
              <a:rPr lang="en-GB" sz="1100" dirty="0"/>
              <a:t>De stem en toon van uw merk (als het product onder een huismerk wordt verkocht)</a:t>
            </a:r>
          </a:p>
          <a:p>
            <a:pPr>
              <a:spcBef>
                <a:spcPts val="0"/>
              </a:spcBef>
            </a:pPr>
            <a:r>
              <a:rPr lang="en-GB" sz="1100" dirty="0"/>
              <a:t>Doelgroepspecifieke context (bijv. voor het kanaal geschikte intro's, CTA's)</a:t>
            </a:r>
          </a:p>
          <a:p>
            <a:pPr>
              <a:spcBef>
                <a:spcPts val="0"/>
              </a:spcBef>
            </a:pPr>
            <a:r>
              <a:rPr lang="en-GB" sz="1100" dirty="0"/>
              <a:t>Keuzes voor lay-out en ontwerp die de betekenis van de kernkenmerken/voordelen niet veranderen</a:t>
            </a:r>
          </a:p>
          <a:p>
            <a:pPr>
              <a:spcBef>
                <a:spcPts val="0"/>
              </a:spcBef>
            </a:pPr>
            <a:r>
              <a:rPr lang="en-GB" sz="1100" dirty="0"/>
              <a:t>Raadpleeg bij twijfel uw CooperVision-vertegenwoordiger voordat u de informatie publiceert.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100" b="1" dirty="0"/>
          </a:p>
        </p:txBody>
      </p:sp>
    </p:spTree>
    <p:extLst>
      <p:ext uri="{BB962C8B-B14F-4D97-AF65-F5344CB8AC3E}">
        <p14:creationId xmlns:p14="http://schemas.microsoft.com/office/powerpoint/2010/main" val="177997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D09CF-684A-9DCF-E2E1-DDE1E804C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19A57-6213-DC00-5260-35D974388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Veelgestelde vragen </a:t>
            </a:r>
            <a:r>
              <a:rPr lang="en-GB" b="0" dirty="0"/>
              <a:t>(2 van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70DA8-FDEF-BFA7-862C-FD5F39DD3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8771"/>
            <a:ext cx="5055693" cy="473189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1100" b="1" dirty="0"/>
              <a:t>Mag ik de teksten aanpassen aan mijn eigen huisstijl?</a:t>
            </a:r>
            <a:endParaRPr lang="en-GB" sz="11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100" dirty="0"/>
              <a:t>Ja – zolang je de betekenis, volgorde of inhoud van de belangrijkste kenmerken en voordelen niet verandert. Je kunt koppen, inleidingen en CTA's toevoegen in je eigen stijl.</a:t>
            </a:r>
          </a:p>
          <a:p>
            <a:pPr marL="0" indent="0">
              <a:spcBef>
                <a:spcPts val="0"/>
              </a:spcBef>
              <a:buNone/>
            </a:pPr>
            <a:endParaRPr lang="en-GB" sz="1100" b="1" dirty="0"/>
          </a:p>
          <a:p>
            <a:pPr marL="0" indent="0">
              <a:spcBef>
                <a:spcPts val="0"/>
              </a:spcBef>
              <a:buNone/>
            </a:pPr>
            <a:r>
              <a:rPr lang="en-GB" sz="1100" b="1" dirty="0"/>
              <a:t>Wat als ik content nodig heb voor een private label?</a:t>
            </a:r>
            <a:endParaRPr lang="en-GB" sz="11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100" dirty="0"/>
              <a:t>U mag uw private label-merknaam en merkstem toepassen op de omringende tekst. Verander de formulering van de kernkenmerken/voordelen niet. </a:t>
            </a:r>
          </a:p>
          <a:p>
            <a:pPr marL="0" indent="0">
              <a:spcBef>
                <a:spcPts val="0"/>
              </a:spcBef>
              <a:buNone/>
            </a:pPr>
            <a:endParaRPr lang="en-GB" sz="1100" b="1" dirty="0"/>
          </a:p>
          <a:p>
            <a:pPr marL="0" indent="0">
              <a:spcBef>
                <a:spcPts val="0"/>
              </a:spcBef>
              <a:buNone/>
            </a:pPr>
            <a:r>
              <a:rPr lang="en-GB" sz="1100" b="1" dirty="0"/>
              <a:t>Moet ik mijn bestaande materialen die al op de markt zijn bijwerken?</a:t>
            </a:r>
            <a:endParaRPr lang="en-GB" sz="11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100" dirty="0"/>
              <a:t>Nee. Het is niet nodig om materiaal dat al op de markt is achteraf aan te passen. Gebruik de goedgekeurde beschrijvingen voor nieuw materiaal dat in de toekomst wordt uitgebracht.</a:t>
            </a:r>
          </a:p>
          <a:p>
            <a:pPr marL="0" indent="0">
              <a:spcBef>
                <a:spcPts val="0"/>
              </a:spcBef>
              <a:buNone/>
            </a:pPr>
            <a:endParaRPr lang="en-GB" sz="1100" b="1" dirty="0"/>
          </a:p>
          <a:p>
            <a:pPr marL="0" indent="0">
              <a:spcBef>
                <a:spcPts val="0"/>
              </a:spcBef>
              <a:buNone/>
            </a:pPr>
            <a:r>
              <a:rPr lang="en-GB" sz="1100" b="1" dirty="0"/>
              <a:t>Zijn de klinische claims onderbouwd?</a:t>
            </a:r>
            <a:endParaRPr lang="en-GB" sz="11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100" dirty="0"/>
              <a:t>Ja. De claims en beschrijvingen op het portaal zijn onderbouwd en getoetst aan de geldende regelgevingsnormen. Voeg geen nieuwe claims toe en wijzig bestaande claims niet.</a:t>
            </a:r>
          </a:p>
          <a:p>
            <a:pPr marL="0" indent="0">
              <a:spcBef>
                <a:spcPts val="0"/>
              </a:spcBef>
              <a:buNone/>
            </a:pPr>
            <a:endParaRPr lang="en-GB" sz="1100" b="1" dirty="0"/>
          </a:p>
          <a:p>
            <a:pPr marL="0" indent="0">
              <a:spcBef>
                <a:spcPts val="0"/>
              </a:spcBef>
              <a:buNone/>
            </a:pPr>
            <a:r>
              <a:rPr lang="en-GB" sz="1100" b="1" dirty="0"/>
              <a:t>Kan ik mijn eigen claims of gegevens toevoegen?</a:t>
            </a:r>
            <a:endParaRPr lang="en-GB" sz="11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100" dirty="0"/>
              <a:t>Nee. Voeg geen aanvullende klinische claims, statistieken of superlatieven toe die verder gaan dan wat wordt aangeboden. Neem contact op met uw CooperVision-vertegenwoordiger als u nieuwe gegevens wilt opnemen.</a:t>
            </a:r>
          </a:p>
          <a:p>
            <a:pPr marL="0" indent="0">
              <a:spcBef>
                <a:spcPts val="0"/>
              </a:spcBef>
              <a:buNone/>
            </a:pPr>
            <a:endParaRPr lang="en-GB" sz="11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100" b="1" dirty="0"/>
              <a:t>Welke markten/talen worden ondersteund?</a:t>
            </a:r>
            <a:endParaRPr lang="en-GB" sz="11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100" dirty="0"/>
              <a:t>De teksten zijn waar mogelijk beschikbaar in meerdere lokale talen. Als uw markt/taal niet in de lijst staat, neem dan contact op met uw vertegenwoordiger voor advies of tijdschema's.</a:t>
            </a:r>
          </a:p>
          <a:p>
            <a:pPr marL="0" indent="0">
              <a:spcBef>
                <a:spcPts val="0"/>
              </a:spcBef>
              <a:buNone/>
            </a:pPr>
            <a:endParaRPr lang="en-GB" sz="1100" b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579DB2F-BCAB-BEF6-8B78-8B7930ACA157}"/>
              </a:ext>
            </a:extLst>
          </p:cNvPr>
          <p:cNvSpPr txBox="1">
            <a:spLocks/>
          </p:cNvSpPr>
          <p:nvPr/>
        </p:nvSpPr>
        <p:spPr>
          <a:xfrm>
            <a:off x="6438516" y="1157165"/>
            <a:ext cx="4915284" cy="3539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6C219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C219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C219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C219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C219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1100" b="1" dirty="0"/>
              <a:t>Zijn er gebruiksrechten of beperkingen op het gebruik van beeldmateriaal?</a:t>
            </a:r>
            <a:endParaRPr lang="en-GB" sz="11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100" dirty="0"/>
              <a:t>De assets op het portaal zijn goedgekeurd voor productmarketing van CooperVision. </a:t>
            </a:r>
          </a:p>
          <a:p>
            <a:pPr marL="0" indent="0">
              <a:spcBef>
                <a:spcPts val="0"/>
              </a:spcBef>
              <a:buNone/>
            </a:pPr>
            <a:endParaRPr lang="en-GB" sz="1100" b="1" dirty="0"/>
          </a:p>
          <a:p>
            <a:pPr marL="0" indent="0">
              <a:spcBef>
                <a:spcPts val="0"/>
              </a:spcBef>
              <a:buNone/>
            </a:pPr>
            <a:r>
              <a:rPr lang="en-GB" sz="1100" b="1" dirty="0"/>
              <a:t>Kan ik mijn eigen materiaal uploaden naar het portaal?</a:t>
            </a:r>
            <a:endParaRPr lang="en-GB" sz="11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100" dirty="0"/>
              <a:t>Nee. Het portaal is een door CooperVision samengestelde verzameling en het is niet nodig om uw eigen materiaal te uploaden.</a:t>
            </a:r>
          </a:p>
          <a:p>
            <a:pPr marL="0" indent="0">
              <a:spcBef>
                <a:spcPts val="0"/>
              </a:spcBef>
              <a:buNone/>
            </a:pPr>
            <a:endParaRPr lang="en-GB" sz="1100" b="1" dirty="0"/>
          </a:p>
          <a:p>
            <a:pPr marL="0" indent="0">
              <a:spcBef>
                <a:spcPts val="0"/>
              </a:spcBef>
              <a:buNone/>
            </a:pPr>
            <a:r>
              <a:rPr lang="en-GB" sz="1100" b="1" dirty="0"/>
              <a:t>Met wie kan ik contact opnemen voor hulp?</a:t>
            </a:r>
            <a:endParaRPr lang="en-GB" sz="11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100" dirty="0"/>
              <a:t>Raadpleeg deze veelgestelde vragen. Neem voor aanvullende vragen of specifieke wensen contact op met uw CooperVision-vertegenwoordiger.</a:t>
            </a:r>
          </a:p>
          <a:p>
            <a:pPr marL="0" indent="0">
              <a:spcBef>
                <a:spcPts val="0"/>
              </a:spcBef>
              <a:buNone/>
            </a:pPr>
            <a:endParaRPr lang="en-GB" sz="1100" b="1" dirty="0"/>
          </a:p>
          <a:p>
            <a:pPr marL="0" indent="0">
              <a:spcBef>
                <a:spcPts val="0"/>
              </a:spcBef>
              <a:buNone/>
            </a:pPr>
            <a:r>
              <a:rPr lang="en-GB" sz="1100" b="1" dirty="0"/>
              <a:t>Wat gebeurt er als ik een fout zie of een nieuw bestand nodig heb?</a:t>
            </a:r>
            <a:endParaRPr lang="en-GB" sz="11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100" dirty="0"/>
              <a:t>Meld dit dan aan uw CooperVision-vertegenwoordiger met details (naam van het bestand, URL, screenshot). We zullen het bekijken en corrigeren of u informeren over de tijdlijn.</a:t>
            </a:r>
          </a:p>
          <a:p>
            <a:pPr marL="0" indent="0">
              <a:spcBef>
                <a:spcPts val="0"/>
              </a:spcBef>
              <a:buNone/>
            </a:pPr>
            <a:endParaRPr lang="en-GB" sz="1100" b="1" dirty="0"/>
          </a:p>
          <a:p>
            <a:pPr marL="0" indent="0">
              <a:spcBef>
                <a:spcPts val="0"/>
              </a:spcBef>
              <a:buNone/>
            </a:pPr>
            <a:r>
              <a:rPr lang="en-GB" sz="1100" b="1" dirty="0"/>
              <a:t>Zijn er regionale verschillen in regelgeving waar ik rekening mee moet houden?</a:t>
            </a:r>
            <a:endParaRPr lang="en-GB" sz="11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100" dirty="0"/>
              <a:t>Ja – wettelijke vereisten verschillen per markt. Gebruik het materiaal dat is bestemd voor uw regio/taal. Neem bij twijfel contact op met uw vertegenwoordiger.</a:t>
            </a:r>
          </a:p>
          <a:p>
            <a:pPr marL="0" indent="0">
              <a:spcBef>
                <a:spcPts val="0"/>
              </a:spcBef>
              <a:buNone/>
            </a:pPr>
            <a:endParaRPr lang="en-GB" sz="1100" b="1" dirty="0"/>
          </a:p>
          <a:p>
            <a:pPr marL="0" indent="0">
              <a:spcBef>
                <a:spcPts val="0"/>
              </a:spcBef>
              <a:buNone/>
            </a:pPr>
            <a:r>
              <a:rPr lang="en-GB" sz="1100" b="1" dirty="0"/>
              <a:t>Hoe moet ik claims citeren of toeschrijven?</a:t>
            </a:r>
            <a:endParaRPr lang="en-GB" sz="11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100" dirty="0"/>
              <a:t>Gebruik de tekst zoals deze wordt aangeboden. Eventuele vereiste voetnoten of referenties zijn in de assets opgenomen. </a:t>
            </a:r>
          </a:p>
          <a:p>
            <a:pPr marL="0" indent="0">
              <a:spcBef>
                <a:spcPts val="0"/>
              </a:spcBef>
              <a:buNone/>
            </a:pPr>
            <a:endParaRPr lang="en-GB" sz="1100" b="1" dirty="0"/>
          </a:p>
          <a:p>
            <a:pPr marL="0" indent="0">
              <a:spcBef>
                <a:spcPts val="0"/>
              </a:spcBef>
              <a:buNone/>
            </a:pPr>
            <a:r>
              <a:rPr lang="en-GB" sz="1100" b="1" dirty="0"/>
              <a:t>Hoe snel worden nieuwe producten of claims toegevoegd?</a:t>
            </a:r>
            <a:endParaRPr lang="en-GB" sz="11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100" dirty="0"/>
              <a:t>We streven ernaar updates te publiceren zodra de onderbouwing en beoordeling zijn afgerond. De tijdschema's variëren per product en regio. </a:t>
            </a:r>
          </a:p>
          <a:p>
            <a:pPr marL="0" indent="0">
              <a:spcBef>
                <a:spcPts val="0"/>
              </a:spcBef>
              <a:buNone/>
            </a:pPr>
            <a:endParaRPr lang="en-GB" sz="1100" dirty="0"/>
          </a:p>
          <a:p>
            <a:pPr marL="0" indent="0">
              <a:spcBef>
                <a:spcPts val="0"/>
              </a:spcBef>
              <a:buNone/>
            </a:pPr>
            <a:endParaRPr lang="en-GB" sz="1100" b="1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100" b="1" dirty="0"/>
          </a:p>
        </p:txBody>
      </p:sp>
    </p:spTree>
    <p:extLst>
      <p:ext uri="{BB962C8B-B14F-4D97-AF65-F5344CB8AC3E}">
        <p14:creationId xmlns:p14="http://schemas.microsoft.com/office/powerpoint/2010/main" val="367016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818BA-076C-C8F3-5867-C3121A611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C19D3774-81E4-8075-A546-AEF624EBCC1E}"/>
              </a:ext>
            </a:extLst>
          </p:cNvPr>
          <p:cNvSpPr txBox="1">
            <a:spLocks/>
          </p:cNvSpPr>
          <p:nvPr/>
        </p:nvSpPr>
        <p:spPr>
          <a:xfrm>
            <a:off x="646120" y="3124539"/>
            <a:ext cx="4980782" cy="11562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rgbClr val="005CA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0" dirty="0">
                <a:solidFill>
                  <a:schemeClr val="bg1"/>
                </a:solidFill>
              </a:rPr>
              <a:t>Mocht u vragen hebben, neem dan in eerste instantie contact op met </a:t>
            </a:r>
            <a:r>
              <a:rPr lang="en-US" sz="1800" b="0" dirty="0" err="1">
                <a:solidFill>
                  <a:schemeClr val="bg1"/>
                </a:solidFill>
              </a:rPr>
              <a:t>uw</a:t>
            </a:r>
            <a:r>
              <a:rPr lang="en-US" sz="1800" b="0" dirty="0">
                <a:solidFill>
                  <a:schemeClr val="bg1"/>
                </a:solidFill>
              </a:rPr>
              <a:t> </a:t>
            </a:r>
            <a:r>
              <a:rPr lang="en-US" sz="1800" b="0" dirty="0" err="1">
                <a:solidFill>
                  <a:schemeClr val="bg1"/>
                </a:solidFill>
              </a:rPr>
              <a:t>Proffesional</a:t>
            </a:r>
            <a:r>
              <a:rPr lang="en-US" sz="1800" b="0" dirty="0">
                <a:solidFill>
                  <a:schemeClr val="bg1"/>
                </a:solidFill>
              </a:rPr>
              <a:t> Affairs Consultant van CooperVision.</a:t>
            </a:r>
          </a:p>
        </p:txBody>
      </p:sp>
    </p:spTree>
    <p:extLst>
      <p:ext uri="{BB962C8B-B14F-4D97-AF65-F5344CB8AC3E}">
        <p14:creationId xmlns:p14="http://schemas.microsoft.com/office/powerpoint/2010/main" val="3821387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6d12b6d-3363-4b2c-8787-5d74358ee57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DA2B2BDEE9CA4C8E27E97304C71845" ma:contentTypeVersion="17" ma:contentTypeDescription="Create a new document." ma:contentTypeScope="" ma:versionID="20d1961c218f48ed46521c0bad6bdcf3">
  <xsd:schema xmlns:xsd="http://www.w3.org/2001/XMLSchema" xmlns:xs="http://www.w3.org/2001/XMLSchema" xmlns:p="http://schemas.microsoft.com/office/2006/metadata/properties" xmlns:ns3="06d12b6d-3363-4b2c-8787-5d74358ee572" xmlns:ns4="bbb6794e-1c86-4886-a263-552559e52b67" targetNamespace="http://schemas.microsoft.com/office/2006/metadata/properties" ma:root="true" ma:fieldsID="37e9d580f2b540f6c099cf92e2e38e52" ns3:_="" ns4:_="">
    <xsd:import namespace="06d12b6d-3363-4b2c-8787-5d74358ee572"/>
    <xsd:import namespace="bbb6794e-1c86-4886-a263-552559e52b6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_activity" minOccurs="0"/>
                <xsd:element ref="ns3:MediaServiceLocation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d12b6d-3363-4b2c-8787-5d74358ee5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b6794e-1c86-4886-a263-552559e52b6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8A3BEF-45D2-4D40-94B4-631FA93326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68D536-D5CD-42FD-B641-B434E3147DAE}">
  <ds:schemaRefs>
    <ds:schemaRef ds:uri="http://schemas.microsoft.com/office/infopath/2007/PartnerControls"/>
    <ds:schemaRef ds:uri="http://purl.org/dc/dcmitype/"/>
    <ds:schemaRef ds:uri="bbb6794e-1c86-4886-a263-552559e52b67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06d12b6d-3363-4b2c-8787-5d74358ee572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2ACE61F-8C07-4668-91A3-8683929BC2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d12b6d-3363-4b2c-8787-5d74358ee572"/>
    <ds:schemaRef ds:uri="bbb6794e-1c86-4886-a263-552559e52b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1413</TotalTime>
  <Words>1172</Words>
  <Application>Microsoft Office PowerPoint</Application>
  <PresentationFormat>Widescreen</PresentationFormat>
  <Paragraphs>102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Aptos</vt:lpstr>
      <vt:lpstr>Arial</vt:lpstr>
      <vt:lpstr>Office Theme</vt:lpstr>
      <vt:lpstr>PowerPoint Presentation</vt:lpstr>
      <vt:lpstr>Doel van het Productcommunicatieportaal</vt:lpstr>
      <vt:lpstr>Over het Product Communications Portal</vt:lpstr>
      <vt:lpstr>Over het productcommunicatieportaal</vt:lpstr>
      <vt:lpstr>Zo navigeert u door het portaal – 4 eenvoudige stappen</vt:lpstr>
      <vt:lpstr>Veelgestelde vragen (1 van 2)</vt:lpstr>
      <vt:lpstr>Veelgestelde vragen (2 van 2)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Heathcliffe Clash</dc:creator>
  <cp:keywords>, docId:312DC8CF9292DF1996BBA8E35F52CCE2</cp:keywords>
  <cp:lastModifiedBy>Merel Kanters</cp:lastModifiedBy>
  <cp:revision>142</cp:revision>
  <cp:lastPrinted>2025-12-12T12:39:00Z</cp:lastPrinted>
  <dcterms:created xsi:type="dcterms:W3CDTF">2022-04-27T10:55:14Z</dcterms:created>
  <dcterms:modified xsi:type="dcterms:W3CDTF">2026-05-26T09:57:14Z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0x010100FCDA2B2BDEE9CA4C8E27E97304C71845</vt:lpwstr>
  </property>
</Properties>
</file>